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 id="2147483659" r:id="rId5"/>
  </p:sldMasterIdLst>
  <p:notesMasterIdLst>
    <p:notesMasterId r:id="rId54"/>
  </p:notesMasterIdLst>
  <p:handoutMasterIdLst>
    <p:handoutMasterId r:id="rId55"/>
  </p:handoutMasterIdLst>
  <p:sldIdLst>
    <p:sldId id="486" r:id="rId6"/>
    <p:sldId id="408" r:id="rId7"/>
    <p:sldId id="409" r:id="rId8"/>
    <p:sldId id="410" r:id="rId9"/>
    <p:sldId id="411" r:id="rId10"/>
    <p:sldId id="412" r:id="rId11"/>
    <p:sldId id="413" r:id="rId12"/>
    <p:sldId id="414" r:id="rId13"/>
    <p:sldId id="415" r:id="rId14"/>
    <p:sldId id="416" r:id="rId15"/>
    <p:sldId id="417" r:id="rId16"/>
    <p:sldId id="418" r:id="rId17"/>
    <p:sldId id="419" r:id="rId18"/>
    <p:sldId id="449" r:id="rId19"/>
    <p:sldId id="488" r:id="rId20"/>
    <p:sldId id="489" r:id="rId21"/>
    <p:sldId id="421" r:id="rId22"/>
    <p:sldId id="422" r:id="rId23"/>
    <p:sldId id="423" r:id="rId24"/>
    <p:sldId id="424" r:id="rId25"/>
    <p:sldId id="425" r:id="rId26"/>
    <p:sldId id="426" r:id="rId27"/>
    <p:sldId id="427" r:id="rId28"/>
    <p:sldId id="428" r:id="rId29"/>
    <p:sldId id="430" r:id="rId30"/>
    <p:sldId id="431" r:id="rId31"/>
    <p:sldId id="452" r:id="rId32"/>
    <p:sldId id="432" r:id="rId33"/>
    <p:sldId id="433" r:id="rId34"/>
    <p:sldId id="434" r:id="rId35"/>
    <p:sldId id="435" r:id="rId36"/>
    <p:sldId id="436" r:id="rId37"/>
    <p:sldId id="437" r:id="rId38"/>
    <p:sldId id="438" r:id="rId39"/>
    <p:sldId id="439" r:id="rId40"/>
    <p:sldId id="440" r:id="rId41"/>
    <p:sldId id="450" r:id="rId42"/>
    <p:sldId id="441" r:id="rId43"/>
    <p:sldId id="442" r:id="rId44"/>
    <p:sldId id="443" r:id="rId45"/>
    <p:sldId id="444" r:id="rId46"/>
    <p:sldId id="445" r:id="rId47"/>
    <p:sldId id="491" r:id="rId48"/>
    <p:sldId id="446" r:id="rId49"/>
    <p:sldId id="447" r:id="rId50"/>
    <p:sldId id="448" r:id="rId51"/>
    <p:sldId id="451" r:id="rId52"/>
    <p:sldId id="298" r:id="rId53"/>
  </p:sldIdLst>
  <p:sldSz cx="9144000" cy="6858000" type="screen4x3"/>
  <p:notesSz cx="6858000" cy="9144000"/>
  <p:embeddedFontLst>
    <p:embeddedFont>
      <p:font typeface="Noto Sans Symbols" panose="020B0604020202020204" charset="0"/>
      <p:regular r:id="rId56"/>
      <p:bold r:id="rId57"/>
      <p:italic r:id="rId58"/>
      <p:boldItalic r:id="rId59"/>
    </p:embeddedFont>
    <p:embeddedFont>
      <p:font typeface="Segoe UI" panose="020B0502040204020203" pitchFamily="34" charset="0"/>
      <p:regular r:id="rId60"/>
      <p:bold r:id="rId61"/>
      <p:italic r:id="rId62"/>
      <p:boldItalic r:id="rId63"/>
    </p:embeddedFont>
    <p:embeddedFont>
      <p:font typeface="Verdana" panose="020B0604030504040204" pitchFamily="34"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77" userDrawn="1">
          <p15:clr>
            <a:srgbClr val="A4A3A4"/>
          </p15:clr>
        </p15:guide>
        <p15:guide id="2" pos="295" userDrawn="1">
          <p15:clr>
            <a:srgbClr val="A4A3A4"/>
          </p15:clr>
        </p15:guide>
        <p15:guide id="4" orient="horz" pos="119" userDrawn="1">
          <p15:clr>
            <a:srgbClr val="A4A3A4"/>
          </p15:clr>
        </p15:guide>
        <p15:guide id="6" orient="horz" pos="981" userDrawn="1">
          <p15:clr>
            <a:srgbClr val="A4A3A4"/>
          </p15:clr>
        </p15:guide>
        <p15:guide id="7" pos="5465"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7" name="Buonanno, Lena" initials="BL" lastIdx="12" clrIdx="7">
    <p:extLst>
      <p:ext uri="{19B8F6BF-5375-455C-9EA6-DF929625EA0E}">
        <p15:presenceInfo xmlns:p15="http://schemas.microsoft.com/office/powerpoint/2012/main" userId="S::lena.buonanno@pearson.com::b7db25ab-1acc-4b12-b56c-c0da7966ba58" providerId="AD"/>
      </p:ext>
    </p:extLst>
  </p:cmAuthor>
  <p:cmAuthor id="1" name="Ruchi Sachdev" initials="" lastIdx="8" clrIdx="1"/>
  <p:cmAuthor id="8" name="Sherla, Bhanuprakash" initials="SB" lastIdx="1" clrIdx="8">
    <p:extLst>
      <p:ext uri="{19B8F6BF-5375-455C-9EA6-DF929625EA0E}">
        <p15:presenceInfo xmlns:p15="http://schemas.microsoft.com/office/powerpoint/2012/main" userId="S::bhanuprakash.sherla1@pearson.com::5b20508d-6c0f-42af-b8db-6b4d3ca3fbf6" providerId="AD"/>
      </p:ext>
    </p:extLst>
  </p:cmAuthor>
  <p:cmAuthor id="2" name="Sarah Reusché" initials="" lastIdx="13" clrIdx="2"/>
  <p:cmAuthor id="9" name="mike casey" initials="mc" lastIdx="9" clrIdx="9">
    <p:extLst>
      <p:ext uri="{19B8F6BF-5375-455C-9EA6-DF929625EA0E}">
        <p15:presenceInfo xmlns:p15="http://schemas.microsoft.com/office/powerpoint/2012/main" userId="f2cf422709588120" providerId="Windows Live"/>
      </p:ext>
    </p:extLst>
  </p:cmAuthor>
  <p:cmAuthor id="3" name="Nitin Shankar" initials="" lastIdx="6" clrIdx="3"/>
  <p:cmAuthor id="10" name="e401560" initials="Straive" lastIdx="2" clrIdx="10"/>
  <p:cmAuthor id="4" name="Kristen Flathman" initials="" lastIdx="1" clrIdx="4"/>
  <p:cmAuthor id="11" name="CE" initials="CE" lastIdx="6" clrIdx="11">
    <p:extLst>
      <p:ext uri="{19B8F6BF-5375-455C-9EA6-DF929625EA0E}">
        <p15:presenceInfo xmlns:p15="http://schemas.microsoft.com/office/powerpoint/2012/main" userId="CE" providerId="None"/>
      </p:ext>
    </p:extLst>
  </p:cmAuthor>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16" autoAdjust="0"/>
    <p:restoredTop sz="82966" autoAdjust="0"/>
  </p:normalViewPr>
  <p:slideViewPr>
    <p:cSldViewPr snapToGrid="0" snapToObjects="1">
      <p:cViewPr varScale="1">
        <p:scale>
          <a:sx n="110" d="100"/>
          <a:sy n="110" d="100"/>
        </p:scale>
        <p:origin x="1638" y="108"/>
      </p:cViewPr>
      <p:guideLst>
        <p:guide orient="horz" pos="777"/>
        <p:guide pos="295"/>
        <p:guide orient="horz" pos="119"/>
        <p:guide orient="horz" pos="981"/>
        <p:guide pos="5465"/>
      </p:guideLst>
    </p:cSldViewPr>
  </p:slideViewPr>
  <p:outlineViewPr>
    <p:cViewPr>
      <p:scale>
        <a:sx n="33" d="100"/>
        <a:sy n="33" d="100"/>
      </p:scale>
      <p:origin x="0" y="-7723"/>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font" Target="fonts/font8.fntdata"/><Relationship Id="rId68"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font" Target="fonts/font3.fntdata"/><Relationship Id="rId66" Type="http://schemas.openxmlformats.org/officeDocument/2006/relationships/font" Target="fonts/font11.fntdata"/><Relationship Id="rId5" Type="http://schemas.openxmlformats.org/officeDocument/2006/relationships/slideMaster" Target="slideMasters/slideMaster2.xml"/><Relationship Id="rId61" Type="http://schemas.openxmlformats.org/officeDocument/2006/relationships/font" Target="fonts/font6.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notesMaster" Target="notesMasters/notesMaster1.xml"/><Relationship Id="rId62" Type="http://schemas.openxmlformats.org/officeDocument/2006/relationships/font" Target="fonts/font7.fntdata"/><Relationship Id="rId7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font" Target="fonts/font2.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font" Target="fonts/font5.fntdata"/><Relationship Id="rId65" Type="http://schemas.openxmlformats.org/officeDocument/2006/relationships/font" Target="fonts/font10.fntdata"/><Relationship Id="rId73"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7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llapandi Murugan" userId="213f20c9-52d8-446b-ab6b-14b65f01aa8b" providerId="ADAL" clId="{C53BF2B2-0DBC-4AB7-A766-0C5951D12185}"/>
    <pc:docChg chg="modSld">
      <pc:chgData name="Chellapandi Murugan" userId="213f20c9-52d8-446b-ab6b-14b65f01aa8b" providerId="ADAL" clId="{C53BF2B2-0DBC-4AB7-A766-0C5951D12185}" dt="2024-03-23T13:32:59.195" v="19" actId="6549"/>
      <pc:docMkLst>
        <pc:docMk/>
      </pc:docMkLst>
      <pc:sldChg chg="modSp mod">
        <pc:chgData name="Chellapandi Murugan" userId="213f20c9-52d8-446b-ab6b-14b65f01aa8b" providerId="ADAL" clId="{C53BF2B2-0DBC-4AB7-A766-0C5951D12185}" dt="2024-03-23T13:28:52.150" v="3" actId="20577"/>
        <pc:sldMkLst>
          <pc:docMk/>
          <pc:sldMk cId="1226561755" sldId="410"/>
        </pc:sldMkLst>
        <pc:spChg chg="mod">
          <ac:chgData name="Chellapandi Murugan" userId="213f20c9-52d8-446b-ab6b-14b65f01aa8b" providerId="ADAL" clId="{C53BF2B2-0DBC-4AB7-A766-0C5951D12185}" dt="2024-03-23T13:28:52.150" v="3" actId="20577"/>
          <ac:spMkLst>
            <pc:docMk/>
            <pc:sldMk cId="1226561755" sldId="410"/>
            <ac:spMk id="4" creationId="{00000000-0000-0000-0000-000000000000}"/>
          </ac:spMkLst>
        </pc:spChg>
      </pc:sldChg>
      <pc:sldChg chg="modNotesTx">
        <pc:chgData name="Chellapandi Murugan" userId="213f20c9-52d8-446b-ab6b-14b65f01aa8b" providerId="ADAL" clId="{C53BF2B2-0DBC-4AB7-A766-0C5951D12185}" dt="2024-03-23T13:32:59.195" v="19" actId="6549"/>
        <pc:sldMkLst>
          <pc:docMk/>
          <pc:sldMk cId="4274149458" sldId="412"/>
        </pc:sldMkLst>
      </pc:sldChg>
      <pc:sldChg chg="modNotesTx">
        <pc:chgData name="Chellapandi Murugan" userId="213f20c9-52d8-446b-ab6b-14b65f01aa8b" providerId="ADAL" clId="{C53BF2B2-0DBC-4AB7-A766-0C5951D12185}" dt="2024-03-23T13:32:38.813" v="15" actId="6549"/>
        <pc:sldMkLst>
          <pc:docMk/>
          <pc:sldMk cId="586025673" sldId="422"/>
        </pc:sldMkLst>
      </pc:sldChg>
      <pc:sldChg chg="modNotesTx">
        <pc:chgData name="Chellapandi Murugan" userId="213f20c9-52d8-446b-ab6b-14b65f01aa8b" providerId="ADAL" clId="{C53BF2B2-0DBC-4AB7-A766-0C5951D12185}" dt="2024-03-23T13:31:22.459" v="9" actId="20577"/>
        <pc:sldMkLst>
          <pc:docMk/>
          <pc:sldMk cId="3180242197" sldId="443"/>
        </pc:sldMkLst>
      </pc:sldChg>
      <pc:sldChg chg="modNotesTx">
        <pc:chgData name="Chellapandi Murugan" userId="213f20c9-52d8-446b-ab6b-14b65f01aa8b" providerId="ADAL" clId="{C53BF2B2-0DBC-4AB7-A766-0C5951D12185}" dt="2024-03-23T13:31:32.570" v="11"/>
        <pc:sldMkLst>
          <pc:docMk/>
          <pc:sldMk cId="3439599048" sldId="444"/>
        </pc:sldMkLst>
      </pc:sldChg>
      <pc:sldChg chg="modNotesTx">
        <pc:chgData name="Chellapandi Murugan" userId="213f20c9-52d8-446b-ab6b-14b65f01aa8b" providerId="ADAL" clId="{C53BF2B2-0DBC-4AB7-A766-0C5951D12185}" dt="2024-03-23T13:31:04.500" v="6"/>
        <pc:sldMkLst>
          <pc:docMk/>
          <pc:sldMk cId="137581018" sldId="445"/>
        </pc:sldMkLst>
      </pc:sldChg>
      <pc:sldChg chg="modSp mod">
        <pc:chgData name="Chellapandi Murugan" userId="213f20c9-52d8-446b-ab6b-14b65f01aa8b" providerId="ADAL" clId="{C53BF2B2-0DBC-4AB7-A766-0C5951D12185}" dt="2024-03-23T13:26:39.335" v="0" actId="6549"/>
        <pc:sldMkLst>
          <pc:docMk/>
          <pc:sldMk cId="3914253244" sldId="448"/>
        </pc:sldMkLst>
        <pc:spChg chg="mod">
          <ac:chgData name="Chellapandi Murugan" userId="213f20c9-52d8-446b-ab6b-14b65f01aa8b" providerId="ADAL" clId="{C53BF2B2-0DBC-4AB7-A766-0C5951D12185}" dt="2024-03-23T13:26:39.335" v="0" actId="6549"/>
          <ac:spMkLst>
            <pc:docMk/>
            <pc:sldMk cId="3914253244" sldId="448"/>
            <ac:spMk id="2" creationId="{00000000-0000-0000-0000-000000000000}"/>
          </ac:spMkLst>
        </pc:spChg>
      </pc:sldChg>
      <pc:sldChg chg="modSp mod">
        <pc:chgData name="Chellapandi Murugan" userId="213f20c9-52d8-446b-ab6b-14b65f01aa8b" providerId="ADAL" clId="{C53BF2B2-0DBC-4AB7-A766-0C5951D12185}" dt="2024-03-23T13:27:14.961" v="2" actId="207"/>
        <pc:sldMkLst>
          <pc:docMk/>
          <pc:sldMk cId="58114731" sldId="449"/>
        </pc:sldMkLst>
        <pc:spChg chg="mod">
          <ac:chgData name="Chellapandi Murugan" userId="213f20c9-52d8-446b-ab6b-14b65f01aa8b" providerId="ADAL" clId="{C53BF2B2-0DBC-4AB7-A766-0C5951D12185}" dt="2024-03-23T13:27:14.961" v="2" actId="207"/>
          <ac:spMkLst>
            <pc:docMk/>
            <pc:sldMk cId="58114731" sldId="449"/>
            <ac:spMk id="5" creationId="{00000000-0000-0000-0000-000000000000}"/>
          </ac:spMkLst>
        </pc:spChg>
      </pc:sldChg>
      <pc:sldChg chg="modSp mod">
        <pc:chgData name="Chellapandi Murugan" userId="213f20c9-52d8-446b-ab6b-14b65f01aa8b" providerId="ADAL" clId="{C53BF2B2-0DBC-4AB7-A766-0C5951D12185}" dt="2024-03-23T13:26:42.506" v="1" actId="6549"/>
        <pc:sldMkLst>
          <pc:docMk/>
          <pc:sldMk cId="1670478098" sldId="451"/>
        </pc:sldMkLst>
        <pc:spChg chg="mod">
          <ac:chgData name="Chellapandi Murugan" userId="213f20c9-52d8-446b-ab6b-14b65f01aa8b" providerId="ADAL" clId="{C53BF2B2-0DBC-4AB7-A766-0C5951D12185}" dt="2024-03-23T13:26:42.506" v="1" actId="6549"/>
          <ac:spMkLst>
            <pc:docMk/>
            <pc:sldMk cId="1670478098" sldId="451"/>
            <ac:spMk id="2"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5/3/2024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wmf>
</file>

<file path=ppt/media/image11.wmf>
</file>

<file path=ppt/media/image12.png>
</file>

<file path=ppt/media/image13.png>
</file>

<file path=ppt/media/image14.wmf>
</file>

<file path=ppt/media/image15.wmf>
</file>

<file path=ppt/media/image16.wmf>
</file>

<file path=ppt/media/image17.wmf>
</file>

<file path=ppt/media/image18.wmf>
</file>

<file path=ppt/media/image19.wmf>
</file>

<file path=ppt/media/image2.jpg>
</file>

<file path=ppt/media/image20.wmf>
</file>

<file path=ppt/media/image21.wmf>
</file>

<file path=ppt/media/image22.wmf>
</file>

<file path=ppt/media/image23.wmf>
</file>

<file path=ppt/media/image24.wmf>
</file>

<file path=ppt/media/image25.wmf>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wmf>
</file>

<file path=ppt/media/image41.png>
</file>

<file path=ppt/media/image42.png>
</file>

<file path=ppt/media/image43.png>
</file>

<file path=ppt/media/image44.svg>
</file>

<file path=ppt/media/image5.png>
</file>

<file path=ppt/media/image6.png>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363039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X axis represents loanable funds in dollars per year, and the Y axis represents real interest rate. The supply of loanable funs, and demand for loanable funds intersect at (equilibrium quantity of loanable funds, equilibrium interest rate).</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054411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X axis represents loanable funds in dollars per year, and the Y axis represents real interest rate. Demand curve D sub 1 shifts right, and becomes D sub 2. Technological change increases the demand for loanable funds. The supply curve intersects D sub 1 at (L sub 1, I sub 1), and D sub 2 at (L sub 2, I sub 2). The distance between I sub 1 and I sub 2 is increasing the equilibrium interest rate, and the distance between L sub 1 and L sub 2 is increasing the equilibrium quantity of loanable funds.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1089297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X axis represents loanable funds in dollars per year, and the Y axis represents real interest rate. Supply curve S sub 1 shifts left and becomes S sub 2. When the government begins running a budget deficit, the supply of loanable funds is reduced. The demand curve intersects S sub 1 at (L sub 1, I sub 1), and S sub 2 at (L sub 2, I sub 2). The distance between I sub 1 and I sub 2 is increasing the equilibrium interest rate. The distance between L sub 1 and L sub 2 is decreasing the equilibrium quantity of loanable funds.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087008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(a) The graph represents an idealized business cycle. The horizontal axis represents time, and the vertical axis represents real G D P. The line for Real G D P rises and falls over a period of expansion, a recession, and a larger period of expansion, followed by a small period of recession. Expansion periods are shaded in green, and recession periods in red. At the point between the first expansion and recession, the real G D P line peaks, and at the end of the recession, the line falls to create a trough, before rising again steadily through the next expansion period to a peak and then falls slightly in the next recession.</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69551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The horizontal axis represents year, and the vertical axis represents real G D P in trillions of 2017 dollars. The line for Real G D P rises and falls over a period of expansion, a recession, and a larger period of expansion, followed by a small period of recession. Expansion periods are shaded in green, and recession periods in red. A small expansion period takes place before the recession between 2007 and 2009, followed by a large expansion period between 2009 and 2019, followed by a small recession period and in 2020, and an expansion period thereafter. The real G D P line is not smooth, and rises from 16.3 in 2006, to a peak of 16.8, between the first expansion and recession, the trough at 16.5 at the end of the recession, and a large peak gain to 20.7 by 2019, and a trough at 18.6 by 2020, and ends at 22 in 2023. All values are estimated.</a:t>
            </a:r>
            <a:r>
              <a:rPr lang="en-US" dirty="0"/>
              <a:t> </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660559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NOTE: In the digital chapter, Figure 10.7 is an interactive real-time data graph, which means it automatically updates when new data becomes available.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cap="none" dirty="0">
              <a:solidFill>
                <a:schemeClr val="dk1"/>
              </a:solidFill>
              <a:effectLst/>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The horizontal axis represents year, and ranges from 1999 to 2023, in increments of 3 years. The vertical axis represents inflation rate in percentage change in the consumer price index, and ranges from negative 2 to 10%, in increments of 2%. Recession periods, 2001, 2007 to 2009, and 2020 are indicated as shaded areas. The line for the inflation rate has an irregular path across the graph. In each recession period, there is an increase in the inflation rate in the expansion, followed by a decrease in inflation during the recession. In 1999, the inflation rate is at 1.8. In 2001, the rate climbs to 3.8, and falls to 1 at the end of the period. The rate rises and falls between the 2007 to 2009 recession period, rising from 2 to 4.3, and then to 5.5 during the recession, and a fall to negative 2 by 2008. The rate then rises to the positive range after 2010 to 2.9, maintaining a mostly positive path from 2017 through 2019. The rate then falls close to zero in 2020, again rising to a peak of 9.7 in 2022 and then falls to 5 in 2023. All values are estimated.</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93972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NOTE: In the digital chapter, Figure 10.8 is an interactive real-time data graph, which means it automatically updates when new data becomes available.</a:t>
            </a:r>
            <a:br>
              <a:rPr lang="en-US" sz="1200" b="0" i="0" u="none" strike="noStrike" kern="1200" cap="none" dirty="0">
                <a:solidFill>
                  <a:schemeClr val="dk1"/>
                </a:solidFill>
                <a:effectLst/>
                <a:latin typeface="Arial"/>
                <a:ea typeface="Arial"/>
                <a:cs typeface="Arial"/>
                <a:sym typeface="Arial"/>
              </a:rPr>
            </a:br>
            <a:endParaRPr lang="en-US" sz="1200" b="0" i="0" u="none" strike="noStrike" kern="1200" cap="none" dirty="0">
              <a:solidFill>
                <a:schemeClr val="dk1"/>
              </a:solidFill>
              <a:effectLst/>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The horizontal axis represents year, and ranges from 1999 to 2023, in increments of 3 years. The vertical axis represents unemployment rate, and ranges from 0 to 16% in increments of 2%. The 2001, 2007 to 2009, and 2020 recession periods are indicated as shaded area. The line for unemployment starts at 4.2 in 1999, passes through 6 in 2002, and 4.3 in 2008. During the recession period in 2007 to 2009, the unemployment rate typically continues to rise even after a recession has ended. The line passes through 10 in 2010, falls to 4 in 2020, again peaks to 15 in 2020, falls to 3.8 in 2022 and ends at 3.7 in 2023. All values are estimated.</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228744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NOTE: In the digital chapter, Figure 10.9 is an interactive real-time data graph, which means it automatically updates when new data becomes available.</a:t>
            </a:r>
            <a:endParaRPr lang="en-US" sz="1200" b="0" i="0" u="none" strike="noStrike" kern="1200" cap="none" noProof="0" dirty="0">
              <a:solidFill>
                <a:schemeClr val="dk1"/>
              </a:solidFill>
              <a:effectLst/>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cap="none" noProof="0" dirty="0">
              <a:solidFill>
                <a:schemeClr val="dk1"/>
              </a:solidFill>
              <a:effectLst/>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horizontal axis represents year, and ranges from 2006 to 2022, in increments of 2 years. The vertical axis represents employment, January 2006 = 100, and ranges from 70 to 120, in increments of 10. The recession periods, 2007 to 2009 and 2020 are indicated as shaded areas. The lines for ages 20 and over begins at 100, rises to 102 prior to the recession, falls through the recession, and gradually rises to 112 in 2020, then falls to 95 by end of recession and then rises to 115 in 2023. The line for ages 20 to 24 has a similar pattern of growth, but is a more jagged line. Prior to the recession ages 20 to 24 fell from 102 to 90 by 2010, rose gradually, and then began to fluctuate around 100 by 2015. The line then fell to 72 in 2020, then rose to 97 in 2020, and ended at 108 in 2023. All values are estimated.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497615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The horizontal axis represents year, and ranges from 1900 to 2020, in increments of 10. The vertical axis represents annual percentage change in real G D P, and ranges from negative 15 to 20%, in increments of 5%. The line for annual percentage change in real G D P starts from 3% in 1900, rises and falls greatly between 1909 at 12% and 1950 at negative 1. Between 1950 and 2018, the changes rise and fall at much more contained values, mainly between 10 and 0, and ends at 4% in 2023. The annual percentage change in real G D P during major events include as follows. Negative 13% during Great Depression in 1930, 15% during World War II in 1940, negative 10% during Economic adjustment after World War II in 1945, 8% to 0% during the Great Moderation from 1980 to 2005, negative 3% during Great Recession in 2008, and negative 4% during </a:t>
            </a:r>
            <a:r>
              <a:rPr lang="en-US" sz="1200" b="0" i="0" u="none" strike="noStrike" kern="1200" cap="none" dirty="0" err="1">
                <a:solidFill>
                  <a:schemeClr val="dk1"/>
                </a:solidFill>
                <a:effectLst/>
                <a:latin typeface="Arial"/>
                <a:ea typeface="Arial"/>
                <a:cs typeface="Arial"/>
                <a:sym typeface="Arial"/>
              </a:rPr>
              <a:t>Covid</a:t>
            </a:r>
            <a:r>
              <a:rPr lang="en-US" sz="1200" b="0" i="0" u="none" strike="noStrike" kern="1200" cap="none" dirty="0">
                <a:solidFill>
                  <a:schemeClr val="dk1"/>
                </a:solidFill>
                <a:effectLst/>
                <a:latin typeface="Arial"/>
                <a:ea typeface="Arial"/>
                <a:cs typeface="Arial"/>
                <a:sym typeface="Arial"/>
              </a:rPr>
              <a:t> 19 recession in 2020. All values are estimated.</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54125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67363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416081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20505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989343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48</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12272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i="0" dirty="0">
                <a:effectLst/>
                <a:latin typeface="Segoe UI" panose="020B0502040204020203" pitchFamily="34" charset="0"/>
              </a:rPr>
              <a:t>NOTE: In the digital chapter, Figure 10.1 is an interactive real-time data graph, which means it automatically updates when new data becomes available.</a:t>
            </a:r>
            <a:endParaRPr lang="en-US" sz="1800" i="0" dirty="0">
              <a:effectLst/>
              <a:latin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800" i="0" dirty="0">
              <a:effectLst/>
              <a:latin typeface="Segoe UI" panose="020B0502040204020203"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i="0" dirty="0">
                <a:effectLst/>
                <a:latin typeface="Segoe UI" panose="020B0502040204020203" pitchFamily="34" charset="0"/>
              </a:rPr>
              <a:t>The horizontal axis represents year, and ranges from 1900 to 2020, in increments of 10 years. The vertical axis represents real G D P per capita in 2017 dollars, and ranges from 0 to $70,000, in increments of 10,000. The line for growth in real G D P per capita rises from 6,764 in 1900, has some minor rises and falls, but consistently rises through 18,000 in 1945, 55,000 by 2018, and ends at 65,415 in 2022. All values are estimated.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655106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X axis represents country, and the Y axis represents life expectancy at birth, in years. Data for 1900 is labelled in blue, data for 2023 is labelled in red.</a:t>
            </a:r>
          </a:p>
          <a:p>
            <a:r>
              <a:rPr lang="en-US" sz="1200" b="0" i="0" u="none" strike="noStrike" kern="1200" cap="none" noProof="0" dirty="0">
                <a:solidFill>
                  <a:schemeClr val="dk1"/>
                </a:solidFill>
                <a:effectLst/>
                <a:latin typeface="Arial"/>
                <a:ea typeface="Arial"/>
                <a:cs typeface="Arial"/>
                <a:sym typeface="Arial"/>
              </a:rPr>
              <a:t>A bar chart has the following labels from left to right showing the life expectancies of four countries in 1900 and 2023. The values are; </a:t>
            </a:r>
          </a:p>
          <a:p>
            <a:r>
              <a:rPr lang="en-US" sz="1200" b="0" i="0" u="none" strike="noStrike" kern="1200" cap="none" noProof="0" dirty="0">
                <a:solidFill>
                  <a:schemeClr val="dk1"/>
                </a:solidFill>
                <a:effectLst/>
                <a:latin typeface="Arial"/>
                <a:ea typeface="Arial"/>
                <a:cs typeface="Arial"/>
                <a:sym typeface="Arial"/>
              </a:rPr>
              <a:t>United States in 1900 – 49 years and 79 years in 2023</a:t>
            </a:r>
          </a:p>
          <a:p>
            <a:r>
              <a:rPr lang="en-US" sz="1200" b="0" i="0" u="none" strike="noStrike" kern="1200" cap="none" noProof="0" dirty="0">
                <a:solidFill>
                  <a:schemeClr val="dk1"/>
                </a:solidFill>
                <a:effectLst/>
                <a:latin typeface="Arial"/>
                <a:ea typeface="Arial"/>
                <a:cs typeface="Arial"/>
                <a:sym typeface="Arial"/>
              </a:rPr>
              <a:t>United Kingdom in 1900 – 49 years and 80 years in 2023</a:t>
            </a:r>
          </a:p>
          <a:p>
            <a:r>
              <a:rPr lang="en-US" sz="1200" b="0" i="0" u="none" strike="noStrike" kern="1200" cap="none" noProof="0" dirty="0">
                <a:solidFill>
                  <a:schemeClr val="dk1"/>
                </a:solidFill>
                <a:effectLst/>
                <a:latin typeface="Arial"/>
                <a:ea typeface="Arial"/>
                <a:cs typeface="Arial"/>
                <a:sym typeface="Arial"/>
              </a:rPr>
              <a:t>France in 1900 – 48 years and 81 years in 2023</a:t>
            </a:r>
          </a:p>
          <a:p>
            <a:r>
              <a:rPr lang="en-US" sz="1200" b="0" i="0" u="none" strike="noStrike" kern="1200" cap="none" noProof="0" dirty="0">
                <a:solidFill>
                  <a:schemeClr val="dk1"/>
                </a:solidFill>
                <a:effectLst/>
                <a:latin typeface="Arial"/>
                <a:ea typeface="Arial"/>
                <a:cs typeface="Arial"/>
                <a:sym typeface="Arial"/>
              </a:rPr>
              <a:t>India in 1900 – 25 years and 70 years in 2023</a:t>
            </a:r>
            <a:endParaRPr lang="en-US" i="0" noProof="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16142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X axis represents year, and the Y axis represents lifetime hours. Data for lifetime discretionary hours are labelled in blue, data for lifetime hours of paid work are labelled in red, and data for lifetime hours of leisure are labelled in yellow. </a:t>
            </a:r>
          </a:p>
          <a:p>
            <a:r>
              <a:rPr lang="en-US" sz="1200" b="0" i="0" u="none" strike="noStrike" kern="1200" cap="none" noProof="0" dirty="0">
                <a:solidFill>
                  <a:schemeClr val="dk1"/>
                </a:solidFill>
                <a:effectLst/>
                <a:latin typeface="Arial"/>
                <a:ea typeface="Arial"/>
                <a:cs typeface="Arial"/>
                <a:sym typeface="Arial"/>
              </a:rPr>
              <a:t>1880 </a:t>
            </a:r>
          </a:p>
          <a:p>
            <a:r>
              <a:rPr lang="en-US" sz="1200" b="0" i="0" u="none" strike="noStrike" kern="1200" cap="none" noProof="0" dirty="0">
                <a:solidFill>
                  <a:schemeClr val="dk1"/>
                </a:solidFill>
                <a:effectLst/>
                <a:latin typeface="Arial"/>
                <a:ea typeface="Arial"/>
                <a:cs typeface="Arial"/>
                <a:sym typeface="Arial"/>
              </a:rPr>
              <a:t>Lifetime discretionary hours = 225,000</a:t>
            </a:r>
          </a:p>
          <a:p>
            <a:r>
              <a:rPr lang="en-US" sz="1200" b="0" i="0" u="none" strike="noStrike" kern="1200" cap="none" noProof="0" dirty="0">
                <a:solidFill>
                  <a:schemeClr val="dk1"/>
                </a:solidFill>
                <a:effectLst/>
                <a:latin typeface="Arial"/>
                <a:ea typeface="Arial"/>
                <a:cs typeface="Arial"/>
                <a:sym typeface="Arial"/>
              </a:rPr>
              <a:t>Lifetime hours of paid work = 180,000</a:t>
            </a:r>
          </a:p>
          <a:p>
            <a:r>
              <a:rPr lang="en-US" sz="1200" b="0" i="0" u="none" strike="noStrike" kern="1200" cap="none" noProof="0" dirty="0">
                <a:solidFill>
                  <a:schemeClr val="dk1"/>
                </a:solidFill>
                <a:effectLst/>
                <a:latin typeface="Arial"/>
                <a:ea typeface="Arial"/>
                <a:cs typeface="Arial"/>
                <a:sym typeface="Arial"/>
              </a:rPr>
              <a:t>Lifetime hours of leisure = 49,000</a:t>
            </a:r>
          </a:p>
          <a:p>
            <a:endParaRPr lang="en-US" sz="1200" b="0" i="0" u="none" strike="noStrike" kern="1200" cap="none" noProof="0" dirty="0">
              <a:solidFill>
                <a:schemeClr val="dk1"/>
              </a:solidFill>
              <a:effectLst/>
              <a:latin typeface="Arial"/>
              <a:ea typeface="Arial"/>
              <a:cs typeface="Arial"/>
              <a:sym typeface="Arial"/>
            </a:endParaRPr>
          </a:p>
          <a:p>
            <a:r>
              <a:rPr lang="en-US" sz="1200" b="0" i="0" u="none" strike="noStrike" kern="1200" cap="none" noProof="0" dirty="0">
                <a:solidFill>
                  <a:schemeClr val="dk1"/>
                </a:solidFill>
                <a:effectLst/>
                <a:latin typeface="Arial"/>
                <a:ea typeface="Arial"/>
                <a:cs typeface="Arial"/>
                <a:sym typeface="Arial"/>
              </a:rPr>
              <a:t>1995</a:t>
            </a:r>
          </a:p>
          <a:p>
            <a:r>
              <a:rPr lang="en-US" sz="1200" b="0" i="0" u="none" strike="noStrike" kern="1200" cap="none" noProof="0" dirty="0">
                <a:solidFill>
                  <a:schemeClr val="dk1"/>
                </a:solidFill>
                <a:effectLst/>
                <a:latin typeface="Arial"/>
                <a:ea typeface="Arial"/>
                <a:cs typeface="Arial"/>
                <a:sym typeface="Arial"/>
              </a:rPr>
              <a:t>Lifetime discretionary hours = 300,000</a:t>
            </a:r>
          </a:p>
          <a:p>
            <a:r>
              <a:rPr lang="en-US" sz="1200" b="0" i="0" u="none" strike="noStrike" kern="1200" cap="none" noProof="0" dirty="0">
                <a:solidFill>
                  <a:schemeClr val="dk1"/>
                </a:solidFill>
                <a:effectLst/>
                <a:latin typeface="Arial"/>
                <a:ea typeface="Arial"/>
                <a:cs typeface="Arial"/>
                <a:sym typeface="Arial"/>
              </a:rPr>
              <a:t>Lifetime hours of paid work = 120,000</a:t>
            </a:r>
          </a:p>
          <a:p>
            <a:r>
              <a:rPr lang="en-US" sz="1200" b="0" i="0" u="none" strike="noStrike" kern="1200" cap="none" noProof="0" dirty="0">
                <a:solidFill>
                  <a:schemeClr val="dk1"/>
                </a:solidFill>
                <a:effectLst/>
                <a:latin typeface="Arial"/>
                <a:ea typeface="Arial"/>
                <a:cs typeface="Arial"/>
                <a:sym typeface="Arial"/>
              </a:rPr>
              <a:t>Lifetime hours of leisure = 170,000</a:t>
            </a:r>
          </a:p>
          <a:p>
            <a:endParaRPr lang="en-US" sz="1200" b="0" i="0" u="none" strike="noStrike" kern="1200" cap="none" noProof="0" dirty="0">
              <a:solidFill>
                <a:schemeClr val="dk1"/>
              </a:solidFill>
              <a:effectLst/>
              <a:latin typeface="Arial"/>
              <a:ea typeface="Arial"/>
              <a:cs typeface="Arial"/>
              <a:sym typeface="Arial"/>
            </a:endParaRPr>
          </a:p>
          <a:p>
            <a:r>
              <a:rPr lang="en-US" sz="1200" b="0" i="0" u="none" strike="noStrike" kern="1200" cap="none" noProof="0" dirty="0">
                <a:solidFill>
                  <a:schemeClr val="dk1"/>
                </a:solidFill>
                <a:effectLst/>
                <a:latin typeface="Arial"/>
                <a:ea typeface="Arial"/>
                <a:cs typeface="Arial"/>
                <a:sym typeface="Arial"/>
              </a:rPr>
              <a:t>2040</a:t>
            </a:r>
          </a:p>
          <a:p>
            <a:r>
              <a:rPr lang="en-US" sz="1200" b="0" i="0" u="none" strike="noStrike" kern="1200" cap="none" noProof="0" dirty="0">
                <a:solidFill>
                  <a:schemeClr val="dk1"/>
                </a:solidFill>
                <a:effectLst/>
                <a:latin typeface="Arial"/>
                <a:ea typeface="Arial"/>
                <a:cs typeface="Arial"/>
                <a:sym typeface="Arial"/>
              </a:rPr>
              <a:t>Lifetime discretionary hours = 330,000</a:t>
            </a:r>
          </a:p>
          <a:p>
            <a:r>
              <a:rPr lang="en-US" sz="1200" b="0" i="0" u="none" strike="noStrike" kern="1200" cap="none" noProof="0" dirty="0">
                <a:solidFill>
                  <a:schemeClr val="dk1"/>
                </a:solidFill>
                <a:effectLst/>
                <a:latin typeface="Arial"/>
                <a:ea typeface="Arial"/>
                <a:cs typeface="Arial"/>
                <a:sym typeface="Arial"/>
              </a:rPr>
              <a:t>Lifetime hours of paid work = 60,000</a:t>
            </a:r>
          </a:p>
          <a:p>
            <a:r>
              <a:rPr lang="en-US" sz="1200" b="0" i="0" u="none" strike="noStrike" kern="1200" cap="none" noProof="0" dirty="0">
                <a:solidFill>
                  <a:schemeClr val="dk1"/>
                </a:solidFill>
                <a:effectLst/>
                <a:latin typeface="Arial"/>
                <a:ea typeface="Arial"/>
                <a:cs typeface="Arial"/>
                <a:sym typeface="Arial"/>
              </a:rPr>
              <a:t>Lifetime hours of leisure = 250,000 </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270434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horizontal axis represents year. The vertical axis represents growth rate of real G D P per capita and ranges from 0 to 6%, in increments of 1%. The data from the bar graph is as follows.</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1885 to 1947, 0.5%</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1948 to 1991, 2%</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1992 to 2002, 4%</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2003 to 2019, 5.5%</a:t>
            </a:r>
          </a:p>
          <a:p>
            <a:r>
              <a:rPr lang="en-US" sz="1200" b="0" i="0" u="none" strike="noStrike" kern="1200" cap="none" noProof="0" dirty="0">
                <a:solidFill>
                  <a:schemeClr val="dk1"/>
                </a:solidFill>
                <a:effectLst/>
                <a:latin typeface="Arial"/>
                <a:ea typeface="Arial"/>
                <a:cs typeface="Arial"/>
                <a:sym typeface="Arial"/>
              </a:rPr>
              <a:t>All values are estimated.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422159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horizontal axis represents year. The vertical axis represents growth rate of real G D P per capita and ranges from 0 to 6%, in increments of 1%. The data from the bar graph is as follows.</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1885 to 1947, 0.5%</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1948 to 1991, 2%</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1992 to 2002, 4%</a:t>
            </a:r>
          </a:p>
          <a:p>
            <a:pPr marL="171450" lvl="0" indent="-171450">
              <a:buFont typeface="Arial" panose="020B0604020202020204" pitchFamily="34" charset="0"/>
              <a:buChar char="•"/>
            </a:pPr>
            <a:r>
              <a:rPr lang="en-US" sz="1200" b="0" i="0" u="none" strike="noStrike" kern="1200" cap="none" noProof="0" dirty="0">
                <a:solidFill>
                  <a:schemeClr val="dk1"/>
                </a:solidFill>
                <a:effectLst/>
                <a:latin typeface="Arial"/>
                <a:ea typeface="Arial"/>
                <a:cs typeface="Arial"/>
                <a:sym typeface="Arial"/>
              </a:rPr>
              <a:t>2003 to 2019, 5.5%</a:t>
            </a:r>
          </a:p>
          <a:p>
            <a:r>
              <a:rPr lang="en-US" sz="1200" b="0" i="0" u="none" strike="noStrike" kern="1200" cap="none" noProof="0" dirty="0">
                <a:solidFill>
                  <a:schemeClr val="dk1"/>
                </a:solidFill>
                <a:effectLst/>
                <a:latin typeface="Arial"/>
                <a:ea typeface="Arial"/>
                <a:cs typeface="Arial"/>
                <a:sym typeface="Arial"/>
              </a:rPr>
              <a:t>All values are estimated.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6465857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effectLst/>
                <a:latin typeface="Segoe UI" panose="020B0502040204020203" pitchFamily="34" charset="0"/>
              </a:rPr>
              <a:t>NOTE: In the digital chapter, Figure 10.2 is an interactive real-time data graph, which means it automatically updates when new data becomes available.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cap="none" dirty="0">
              <a:solidFill>
                <a:schemeClr val="dk1"/>
              </a:solidFill>
              <a:effectLst/>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The horizontal axis represents year, and ranges from 1989 to 2023, in increments of 2 years. The vertical axis represents real G D P in billions of 2017 dollars, and ranges from 8,000 to $24,000, in increments of 2,000. The line for potential G D P starts at 9,950 in 1989, passes through 14,000 in 2000, and ends at 22,500 in 2023. The spans of recession, 1990 to 1991, 2001, 2007 to 2009, and 2020 are indicated as shaded areas. The actual real G D P rises and falls irregularly, but remains close to the smooth, consistently upward trending line for potential G D P. At the point of each recession, the actual real G D P dips down below potential G D P. The line for actual G D P starts at 9,950 in 1989, passes through 10,000 in 1990, 14,000 in 2000, 16,500 in 2008, 15,500 in 2009, 20,500 in 2019, 19,000 in 2020, and ends at 22,000 in 2023. All values are estimated.</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4034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370533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870889"/>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6" name="Content Placeholder 5"/>
          <p:cNvSpPr>
            <a:spLocks noGrp="1"/>
          </p:cNvSpPr>
          <p:nvPr>
            <p:ph sz="quarter" idx="16"/>
          </p:nvPr>
        </p:nvSpPr>
        <p:spPr>
          <a:xfrm>
            <a:off x="457200" y="2579688"/>
            <a:ext cx="4360863" cy="66833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p:cNvSpPr>
            <a:spLocks noGrp="1"/>
          </p:cNvSpPr>
          <p:nvPr>
            <p:ph sz="quarter" idx="17"/>
          </p:nvPr>
        </p:nvSpPr>
        <p:spPr>
          <a:xfrm>
            <a:off x="457200" y="3398838"/>
            <a:ext cx="4360863" cy="627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8"/>
          </p:nvPr>
        </p:nvSpPr>
        <p:spPr>
          <a:xfrm>
            <a:off x="457200" y="4025900"/>
            <a:ext cx="4360863" cy="6413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9"/>
          </p:nvPr>
        </p:nvSpPr>
        <p:spPr>
          <a:xfrm>
            <a:off x="457200" y="4667250"/>
            <a:ext cx="4360863" cy="6461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15181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8232128" cy="101670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809199"/>
            <a:ext cx="8232128" cy="101670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4065823"/>
            <a:ext cx="8232128" cy="84737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5153117"/>
            <a:ext cx="8232128" cy="8381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22257523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image" Target="../media/image1.jp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theme" Target="../theme/theme2.xml"/><Relationship Id="rId2" Type="http://schemas.openxmlformats.org/officeDocument/2006/relationships/slideLayout" Target="../slideLayouts/slideLayout3.xml"/><Relationship Id="rId16" Type="http://schemas.openxmlformats.org/officeDocument/2006/relationships/slideLayout" Target="../slideLayouts/slideLayout17.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indent="0" algn="r"/>
            <a:r>
              <a:rPr lang="en-US" altLang="en-US" sz="1200" b="0" noProof="0" dirty="0">
                <a:latin typeface="Verdana"/>
                <a:ea typeface="Verdana" panose="020B0604030504040204" pitchFamily="34" charset="0"/>
                <a:cs typeface="Verdana" panose="020B0604030504040204" pitchFamily="34" charset="0"/>
              </a:rPr>
              <a:t>Copyright © 2025, 2021, &amp; 2018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8"/>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1" r:id="rId8"/>
    <p:sldLayoutId id="2147483680" r:id="rId9"/>
    <p:sldLayoutId id="2147483671" r:id="rId10"/>
    <p:sldLayoutId id="2147483673" r:id="rId11"/>
    <p:sldLayoutId id="2147483682" r:id="rId12"/>
    <p:sldLayoutId id="2147483683" r:id="rId13"/>
    <p:sldLayoutId id="2147483670" r:id="rId14"/>
    <p:sldLayoutId id="2147483669" r:id="rId15"/>
    <p:sldLayoutId id="214748365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2.bin"/><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9.wmf"/><Relationship Id="rId7" Type="http://schemas.openxmlformats.org/officeDocument/2006/relationships/image" Target="../media/image11.wmf"/><Relationship Id="rId2" Type="http://schemas.openxmlformats.org/officeDocument/2006/relationships/oleObject" Target="../embeddings/oleObject3.bin"/><Relationship Id="rId1" Type="http://schemas.openxmlformats.org/officeDocument/2006/relationships/slideLayout" Target="../slideLayouts/slideLayout9.xml"/><Relationship Id="rId6" Type="http://schemas.openxmlformats.org/officeDocument/2006/relationships/oleObject" Target="../embeddings/oleObject5.bin"/><Relationship Id="rId5" Type="http://schemas.openxmlformats.org/officeDocument/2006/relationships/image" Target="../media/image10.wmf"/><Relationship Id="rId4" Type="http://schemas.openxmlformats.org/officeDocument/2006/relationships/oleObject" Target="../embeddings/oleObject4.bin"/></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4.wmf"/><Relationship Id="rId7" Type="http://schemas.openxmlformats.org/officeDocument/2006/relationships/image" Target="../media/image16.wmf"/><Relationship Id="rId2" Type="http://schemas.openxmlformats.org/officeDocument/2006/relationships/oleObject" Target="../embeddings/oleObject6.bin"/><Relationship Id="rId1" Type="http://schemas.openxmlformats.org/officeDocument/2006/relationships/slideLayout" Target="../slideLayouts/slideLayout9.xml"/><Relationship Id="rId6" Type="http://schemas.openxmlformats.org/officeDocument/2006/relationships/oleObject" Target="../embeddings/oleObject8.bin"/><Relationship Id="rId5" Type="http://schemas.openxmlformats.org/officeDocument/2006/relationships/image" Target="../media/image15.wmf"/><Relationship Id="rId4" Type="http://schemas.openxmlformats.org/officeDocument/2006/relationships/oleObject" Target="../embeddings/oleObject7.bin"/></Relationships>
</file>

<file path=ppt/slides/_rels/slide23.xml.rels><?xml version="1.0" encoding="UTF-8" standalone="yes"?>
<Relationships xmlns="http://schemas.openxmlformats.org/package/2006/relationships"><Relationship Id="rId8" Type="http://schemas.openxmlformats.org/officeDocument/2006/relationships/oleObject" Target="../embeddings/oleObject12.bin"/><Relationship Id="rId13" Type="http://schemas.openxmlformats.org/officeDocument/2006/relationships/image" Target="../media/image22.wmf"/><Relationship Id="rId3" Type="http://schemas.openxmlformats.org/officeDocument/2006/relationships/image" Target="../media/image17.wmf"/><Relationship Id="rId7" Type="http://schemas.openxmlformats.org/officeDocument/2006/relationships/image" Target="../media/image19.wmf"/><Relationship Id="rId12" Type="http://schemas.openxmlformats.org/officeDocument/2006/relationships/oleObject" Target="../embeddings/oleObject14.bin"/><Relationship Id="rId2" Type="http://schemas.openxmlformats.org/officeDocument/2006/relationships/oleObject" Target="../embeddings/oleObject9.bin"/><Relationship Id="rId1" Type="http://schemas.openxmlformats.org/officeDocument/2006/relationships/slideLayout" Target="../slideLayouts/slideLayout10.xml"/><Relationship Id="rId6" Type="http://schemas.openxmlformats.org/officeDocument/2006/relationships/oleObject" Target="../embeddings/oleObject11.bin"/><Relationship Id="rId11" Type="http://schemas.openxmlformats.org/officeDocument/2006/relationships/image" Target="../media/image21.wmf"/><Relationship Id="rId5" Type="http://schemas.openxmlformats.org/officeDocument/2006/relationships/image" Target="../media/image18.wmf"/><Relationship Id="rId15" Type="http://schemas.openxmlformats.org/officeDocument/2006/relationships/image" Target="../media/image23.wmf"/><Relationship Id="rId10" Type="http://schemas.openxmlformats.org/officeDocument/2006/relationships/oleObject" Target="../embeddings/oleObject13.bin"/><Relationship Id="rId4" Type="http://schemas.openxmlformats.org/officeDocument/2006/relationships/oleObject" Target="../embeddings/oleObject10.bin"/><Relationship Id="rId9" Type="http://schemas.openxmlformats.org/officeDocument/2006/relationships/image" Target="../media/image20.wmf"/><Relationship Id="rId14" Type="http://schemas.openxmlformats.org/officeDocument/2006/relationships/oleObject" Target="../embeddings/oleObject15.bin"/></Relationships>
</file>

<file path=ppt/slides/_rels/slide24.xml.rels><?xml version="1.0" encoding="UTF-8" standalone="yes"?>
<Relationships xmlns="http://schemas.openxmlformats.org/package/2006/relationships"><Relationship Id="rId3" Type="http://schemas.openxmlformats.org/officeDocument/2006/relationships/image" Target="../media/image24.wmf"/><Relationship Id="rId2" Type="http://schemas.openxmlformats.org/officeDocument/2006/relationships/oleObject" Target="../embeddings/oleObject16.bin"/><Relationship Id="rId1" Type="http://schemas.openxmlformats.org/officeDocument/2006/relationships/slideLayout" Target="../slideLayouts/slideLayout10.xml"/><Relationship Id="rId6" Type="http://schemas.openxmlformats.org/officeDocument/2006/relationships/oleObject" Target="../embeddings/oleObject18.bin"/><Relationship Id="rId5" Type="http://schemas.openxmlformats.org/officeDocument/2006/relationships/image" Target="../media/image25.wmf"/><Relationship Id="rId4" Type="http://schemas.openxmlformats.org/officeDocument/2006/relationships/oleObject" Target="../embeddings/oleObject17.bin"/></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40.wmf"/><Relationship Id="rId2" Type="http://schemas.openxmlformats.org/officeDocument/2006/relationships/oleObject" Target="../embeddings/oleObject19.bin"/><Relationship Id="rId1" Type="http://schemas.openxmlformats.org/officeDocument/2006/relationships/slideLayout" Target="../slideLayouts/slideLayout10.xml"/><Relationship Id="rId4" Type="http://schemas.openxmlformats.org/officeDocument/2006/relationships/image" Target="../media/image41.png"/></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44.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1.bin"/><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0"/>
              </a:ext>
            </a:extLst>
          </p:cNvPr>
          <p:cNvSpPr>
            <a:spLocks noGrp="1"/>
          </p:cNvSpPr>
          <p:nvPr>
            <p:ph type="title"/>
          </p:nvPr>
        </p:nvSpPr>
        <p:spPr>
          <a:xfrm>
            <a:off x="457199" y="187138"/>
            <a:ext cx="8229601" cy="613055"/>
          </a:xfrm>
        </p:spPr>
        <p:txBody>
          <a:bodyPr anchor="ctr"/>
          <a:lstStyle/>
          <a:p>
            <a:r>
              <a:rPr lang="en-US" dirty="0"/>
              <a:t>Macroeconomics</a:t>
            </a:r>
            <a:endParaRPr lang="en-US" noProof="0" dirty="0"/>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0"/>
              </a:ext>
            </a:extLst>
          </p:cNvPr>
          <p:cNvSpPr>
            <a:spLocks noGrp="1"/>
          </p:cNvSpPr>
          <p:nvPr>
            <p:ph type="body" idx="1"/>
          </p:nvPr>
        </p:nvSpPr>
        <p:spPr>
          <a:xfrm>
            <a:off x="457200" y="933465"/>
            <a:ext cx="8229600" cy="728378"/>
          </a:xfrm>
        </p:spPr>
        <p:txBody>
          <a:bodyPr anchor="ctr"/>
          <a:lstStyle/>
          <a:p>
            <a:pPr>
              <a:spcBef>
                <a:spcPts val="600"/>
              </a:spcBef>
            </a:pPr>
            <a:r>
              <a:rPr lang="en-US" noProof="0" dirty="0">
                <a:solidFill>
                  <a:schemeClr val="tx2"/>
                </a:solidFill>
              </a:rPr>
              <a:t>Ninth Edition</a:t>
            </a:r>
          </a:p>
        </p:txBody>
      </p:sp>
      <p:pic>
        <p:nvPicPr>
          <p:cNvPr id="9" name="Picture 8" descr="Front Cover: Macroeconomics Ninth Edition by Hubbard and O'Bri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893" y="1771207"/>
            <a:ext cx="3532909" cy="4522124"/>
          </a:xfrm>
          <a:prstGeom prst="rect">
            <a:avLst/>
          </a:prstGeom>
          <a:ln w="9525">
            <a:solidFill>
              <a:schemeClr val="tx1"/>
            </a:solidFill>
          </a:ln>
        </p:spPr>
      </p:pic>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0"/>
              </a:ext>
            </a:extLst>
          </p:cNvPr>
          <p:cNvSpPr>
            <a:spLocks noGrp="1"/>
          </p:cNvSpPr>
          <p:nvPr>
            <p:ph sz="quarter" idx="14"/>
          </p:nvPr>
        </p:nvSpPr>
        <p:spPr>
          <a:xfrm>
            <a:off x="5029200" y="1906104"/>
            <a:ext cx="3657600" cy="1186345"/>
          </a:xfrm>
        </p:spPr>
        <p:txBody>
          <a:bodyPr/>
          <a:lstStyle/>
          <a:p>
            <a:pPr marL="0" algn="ctr"/>
            <a:r>
              <a:rPr lang="en-US" b="1" noProof="0" dirty="0">
                <a:solidFill>
                  <a:schemeClr val="tx1"/>
                </a:solidFill>
                <a:latin typeface="+mn-lt"/>
              </a:rPr>
              <a:t>Chapter 10</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0"/>
              </a:ext>
            </a:extLst>
          </p:cNvPr>
          <p:cNvSpPr>
            <a:spLocks noGrp="1"/>
          </p:cNvSpPr>
          <p:nvPr>
            <p:ph sz="quarter" idx="15"/>
          </p:nvPr>
        </p:nvSpPr>
        <p:spPr>
          <a:xfrm>
            <a:off x="5237022" y="3252789"/>
            <a:ext cx="3311237" cy="1186345"/>
          </a:xfrm>
        </p:spPr>
        <p:txBody>
          <a:bodyPr/>
          <a:lstStyle/>
          <a:p>
            <a:pPr lvl="0">
              <a:buSzPts val="2200"/>
            </a:pPr>
            <a:r>
              <a:rPr lang="en-US" noProof="0" dirty="0"/>
              <a:t>Economic Growth, the Financial System, and Business Cycles</a:t>
            </a:r>
            <a:endParaRPr lang="en-US" noProof="0" dirty="0">
              <a:solidFill>
                <a:schemeClr val="tx1"/>
              </a:solidFill>
            </a:endParaRP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0"/>
              </a:ext>
            </a:extLst>
          </p:cNvPr>
          <p:cNvSpPr>
            <a:spLocks noGrp="1"/>
          </p:cNvSpPr>
          <p:nvPr>
            <p:ph sz="quarter" idx="17"/>
          </p:nvPr>
        </p:nvSpPr>
        <p:spPr>
          <a:xfrm>
            <a:off x="2173000" y="6415232"/>
            <a:ext cx="6589712" cy="228600"/>
          </a:xfrm>
        </p:spPr>
        <p:txBody>
          <a:bodyPr/>
          <a:lstStyle/>
          <a:p>
            <a:pPr marL="0" indent="0"/>
            <a:r>
              <a:rPr lang="en-US" altLang="en-US" sz="1200" b="0" noProof="0" dirty="0">
                <a:latin typeface="Verdana"/>
                <a:ea typeface="Verdana" panose="020B0604030504040204" pitchFamily="34" charset="0"/>
                <a:cs typeface="Verdana" panose="020B0604030504040204" pitchFamily="34" charset="0"/>
              </a:rPr>
              <a:t>Copyright © 2025, 2021, &amp; 2018 Pearson Education, Inc. All Rights Reserved</a:t>
            </a:r>
          </a:p>
        </p:txBody>
      </p:sp>
    </p:spTree>
    <p:extLst>
      <p:ext uri="{BB962C8B-B14F-4D97-AF65-F5344CB8AC3E}">
        <p14:creationId xmlns:p14="http://schemas.microsoft.com/office/powerpoint/2010/main" val="1842579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nchor="b">
            <a:normAutofit/>
          </a:bodyPr>
          <a:lstStyle/>
          <a:p>
            <a:r>
              <a:rPr lang="en-US" noProof="0" dirty="0"/>
              <a:t>Growth Rates over a Few Years</a:t>
            </a:r>
          </a:p>
        </p:txBody>
      </p:sp>
      <p:sp>
        <p:nvSpPr>
          <p:cNvPr id="3" name="Content Placeholder 2"/>
          <p:cNvSpPr>
            <a:spLocks noGrp="1"/>
          </p:cNvSpPr>
          <p:nvPr>
            <p:ph sz="quarter" idx="13"/>
          </p:nvPr>
        </p:nvSpPr>
        <p:spPr>
          <a:xfrm>
            <a:off x="457199" y="1558412"/>
            <a:ext cx="8025319" cy="3559853"/>
          </a:xfrm>
        </p:spPr>
        <p:txBody>
          <a:bodyPr anchor="t">
            <a:normAutofit/>
          </a:bodyPr>
          <a:lstStyle/>
          <a:p>
            <a:pPr marL="0" lvl="0" indent="0">
              <a:buSzPts val="2200"/>
              <a:buNone/>
            </a:pPr>
            <a:r>
              <a:rPr lang="en-US" sz="2400" noProof="0" dirty="0">
                <a:solidFill>
                  <a:schemeClr val="tx1"/>
                </a:solidFill>
                <a:latin typeface="+mn-lt"/>
              </a:rPr>
              <a:t>Over periods of a few years, we can average the growth rates to find the approximate annual rate of growth.</a:t>
            </a:r>
          </a:p>
          <a:p>
            <a:pPr marL="255600" indent="-255600"/>
            <a:r>
              <a:rPr lang="en-US" sz="2400" noProof="0" dirty="0">
                <a:solidFill>
                  <a:schemeClr val="tx1"/>
                </a:solidFill>
                <a:latin typeface="+mn-lt"/>
              </a:rPr>
              <a:t>In 2020, real G</a:t>
            </a:r>
            <a:r>
              <a:rPr lang="en-US" sz="100" noProof="0" dirty="0">
                <a:solidFill>
                  <a:schemeClr val="tx1"/>
                </a:solidFill>
                <a:latin typeface="+mn-lt"/>
              </a:rPr>
              <a:t> </a:t>
            </a:r>
            <a:r>
              <a:rPr lang="en-US" sz="2400" noProof="0" dirty="0">
                <a:solidFill>
                  <a:schemeClr val="tx1"/>
                </a:solidFill>
                <a:latin typeface="+mn-lt"/>
              </a:rPr>
              <a:t>D</a:t>
            </a:r>
            <a:r>
              <a:rPr lang="en-US" sz="100" noProof="0" dirty="0">
                <a:solidFill>
                  <a:schemeClr val="tx1"/>
                </a:solidFill>
                <a:latin typeface="+mn-lt"/>
              </a:rPr>
              <a:t> </a:t>
            </a:r>
            <a:r>
              <a:rPr lang="en-US" sz="2400" noProof="0" dirty="0">
                <a:solidFill>
                  <a:schemeClr val="tx1"/>
                </a:solidFill>
                <a:latin typeface="+mn-lt"/>
              </a:rPr>
              <a:t>P growth was −2.2%</a:t>
            </a:r>
          </a:p>
          <a:p>
            <a:pPr marL="255600" indent="-255600"/>
            <a:r>
              <a:rPr lang="en-US" sz="2400" noProof="0" dirty="0">
                <a:solidFill>
                  <a:schemeClr val="tx1"/>
                </a:solidFill>
                <a:latin typeface="+mn-lt"/>
              </a:rPr>
              <a:t>In 2021, real G</a:t>
            </a:r>
            <a:r>
              <a:rPr lang="en-US" sz="100" noProof="0" dirty="0">
                <a:solidFill>
                  <a:schemeClr val="tx1"/>
                </a:solidFill>
                <a:latin typeface="+mn-lt"/>
              </a:rPr>
              <a:t> </a:t>
            </a:r>
            <a:r>
              <a:rPr lang="en-US" sz="2400" noProof="0" dirty="0">
                <a:solidFill>
                  <a:schemeClr val="tx1"/>
                </a:solidFill>
                <a:latin typeface="+mn-lt"/>
              </a:rPr>
              <a:t>D</a:t>
            </a:r>
            <a:r>
              <a:rPr lang="en-US" sz="100" noProof="0" dirty="0">
                <a:solidFill>
                  <a:schemeClr val="tx1"/>
                </a:solidFill>
                <a:latin typeface="+mn-lt"/>
              </a:rPr>
              <a:t> </a:t>
            </a:r>
            <a:r>
              <a:rPr lang="en-US" sz="2400" noProof="0" dirty="0">
                <a:solidFill>
                  <a:schemeClr val="tx1"/>
                </a:solidFill>
                <a:latin typeface="+mn-lt"/>
              </a:rPr>
              <a:t>P growth was 5.8%</a:t>
            </a:r>
          </a:p>
          <a:p>
            <a:pPr marL="255600" indent="-255600"/>
            <a:r>
              <a:rPr lang="en-US" sz="2400" noProof="0" dirty="0">
                <a:solidFill>
                  <a:schemeClr val="tx1"/>
                </a:solidFill>
                <a:latin typeface="+mn-lt"/>
              </a:rPr>
              <a:t>In 2022, real G</a:t>
            </a:r>
            <a:r>
              <a:rPr lang="en-US" sz="100" noProof="0" dirty="0">
                <a:solidFill>
                  <a:schemeClr val="tx1"/>
                </a:solidFill>
                <a:latin typeface="+mn-lt"/>
              </a:rPr>
              <a:t> </a:t>
            </a:r>
            <a:r>
              <a:rPr lang="en-US" sz="2400" noProof="0" dirty="0">
                <a:solidFill>
                  <a:schemeClr val="tx1"/>
                </a:solidFill>
                <a:latin typeface="+mn-lt"/>
              </a:rPr>
              <a:t>D</a:t>
            </a:r>
            <a:r>
              <a:rPr lang="en-US" sz="100" noProof="0" dirty="0">
                <a:solidFill>
                  <a:schemeClr val="tx1"/>
                </a:solidFill>
                <a:latin typeface="+mn-lt"/>
              </a:rPr>
              <a:t> </a:t>
            </a:r>
            <a:r>
              <a:rPr lang="en-US" sz="2400" noProof="0" dirty="0">
                <a:solidFill>
                  <a:schemeClr val="tx1"/>
                </a:solidFill>
                <a:latin typeface="+mn-lt"/>
              </a:rPr>
              <a:t>P growth was 1.9%</a:t>
            </a:r>
          </a:p>
          <a:p>
            <a:pPr marL="255600" indent="-255600"/>
            <a:r>
              <a:rPr lang="en-US" sz="2400" noProof="0" dirty="0">
                <a:solidFill>
                  <a:schemeClr val="tx1"/>
                </a:solidFill>
                <a:latin typeface="+mn-lt"/>
              </a:rPr>
              <a:t>So, the average annual growth rate over this three-year period was;</a:t>
            </a:r>
          </a:p>
        </p:txBody>
      </p:sp>
      <p:graphicFrame>
        <p:nvGraphicFramePr>
          <p:cNvPr id="6" name="Object 5" descr="start fraction negative 2.2% + 5.8% + 1.9% over 3 end fraction = 1.8%"/>
          <p:cNvGraphicFramePr>
            <a:graphicFrameLocks noChangeAspect="1"/>
          </p:cNvGraphicFramePr>
          <p:nvPr>
            <p:extLst>
              <p:ext uri="{D42A27DB-BD31-4B8C-83A1-F6EECF244321}">
                <p14:modId xmlns:p14="http://schemas.microsoft.com/office/powerpoint/2010/main" val="1648359524"/>
              </p:ext>
            </p:extLst>
          </p:nvPr>
        </p:nvGraphicFramePr>
        <p:xfrm>
          <a:off x="2401345" y="5283730"/>
          <a:ext cx="4137025" cy="828675"/>
        </p:xfrm>
        <a:graphic>
          <a:graphicData uri="http://schemas.openxmlformats.org/presentationml/2006/ole">
            <mc:AlternateContent xmlns:mc="http://schemas.openxmlformats.org/markup-compatibility/2006">
              <mc:Choice xmlns:v="urn:schemas-microsoft-com:vml" Requires="v">
                <p:oleObj name="Equation" r:id="rId2" imgW="1968480" imgH="393480" progId="Equation.DSMT4">
                  <p:embed/>
                </p:oleObj>
              </mc:Choice>
              <mc:Fallback>
                <p:oleObj name="Equation" r:id="rId2" imgW="1968480" imgH="393480" progId="Equation.DSMT4">
                  <p:embed/>
                  <p:pic>
                    <p:nvPicPr>
                      <p:cNvPr id="6" name="Object 5" descr="start fraction negative 2.2% + 5.8% + 1.9% over 3 end fraction = 1.8%"/>
                      <p:cNvPicPr/>
                      <p:nvPr/>
                    </p:nvPicPr>
                    <p:blipFill>
                      <a:blip r:embed="rId3"/>
                      <a:stretch>
                        <a:fillRect/>
                      </a:stretch>
                    </p:blipFill>
                    <p:spPr>
                      <a:xfrm>
                        <a:off x="2401345" y="5283730"/>
                        <a:ext cx="4137025" cy="828675"/>
                      </a:xfrm>
                      <a:prstGeom prst="rect">
                        <a:avLst/>
                      </a:prstGeom>
                    </p:spPr>
                  </p:pic>
                </p:oleObj>
              </mc:Fallback>
            </mc:AlternateContent>
          </a:graphicData>
        </a:graphic>
      </p:graphicFrame>
    </p:spTree>
    <p:extLst>
      <p:ext uri="{BB962C8B-B14F-4D97-AF65-F5344CB8AC3E}">
        <p14:creationId xmlns:p14="http://schemas.microsoft.com/office/powerpoint/2010/main" val="3711197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Growth Rates over Longer Periods</a:t>
            </a:r>
          </a:p>
        </p:txBody>
      </p:sp>
      <p:sp>
        <p:nvSpPr>
          <p:cNvPr id="4" name="Content Placeholder 3"/>
          <p:cNvSpPr>
            <a:spLocks noGrp="1"/>
          </p:cNvSpPr>
          <p:nvPr>
            <p:ph sz="quarter" idx="13"/>
          </p:nvPr>
        </p:nvSpPr>
        <p:spPr>
          <a:xfrm>
            <a:off x="539750" y="1660909"/>
            <a:ext cx="8459107" cy="1016700"/>
          </a:xfrm>
        </p:spPr>
        <p:txBody>
          <a:bodyPr lIns="0" tIns="0" rIns="0" bIns="0"/>
          <a:lstStyle/>
          <a:p>
            <a:pPr marL="432" indent="0">
              <a:buNone/>
            </a:pPr>
            <a:r>
              <a:rPr lang="en-US" sz="2000" noProof="0" dirty="0"/>
              <a:t>For longer time periods, we wouldn’t want to calculate each of the annual growth rates and then take an average in order to find the average annual growth rate; instead we would solve for the growth rate </a:t>
            </a:r>
            <a:r>
              <a:rPr lang="en-US" sz="2000" i="1" noProof="0" dirty="0"/>
              <a:t>g</a:t>
            </a:r>
            <a:r>
              <a:rPr lang="en-US" sz="2000" noProof="0" dirty="0"/>
              <a:t>, where:</a:t>
            </a:r>
          </a:p>
        </p:txBody>
      </p:sp>
      <p:graphicFrame>
        <p:nvGraphicFramePr>
          <p:cNvPr id="8" name="Object 7" descr="Previous real G D P times (1 plus g) raised to the power t equals Current real G D P."/>
          <p:cNvGraphicFramePr>
            <a:graphicFrameLocks noChangeAspect="1"/>
          </p:cNvGraphicFramePr>
          <p:nvPr>
            <p:extLst>
              <p:ext uri="{D42A27DB-BD31-4B8C-83A1-F6EECF244321}">
                <p14:modId xmlns:p14="http://schemas.microsoft.com/office/powerpoint/2010/main" val="1106784648"/>
              </p:ext>
            </p:extLst>
          </p:nvPr>
        </p:nvGraphicFramePr>
        <p:xfrm>
          <a:off x="1972777" y="2838778"/>
          <a:ext cx="5198446" cy="369558"/>
        </p:xfrm>
        <a:graphic>
          <a:graphicData uri="http://schemas.openxmlformats.org/presentationml/2006/ole">
            <mc:AlternateContent xmlns:mc="http://schemas.openxmlformats.org/markup-compatibility/2006">
              <mc:Choice xmlns:v="urn:schemas-microsoft-com:vml" Requires="v">
                <p:oleObj name="Equation" r:id="rId2" imgW="3213000" imgH="228600" progId="Equation.DSMT4">
                  <p:embed/>
                </p:oleObj>
              </mc:Choice>
              <mc:Fallback>
                <p:oleObj name="Equation" r:id="rId2" imgW="3213000" imgH="228600" progId="Equation.DSMT4">
                  <p:embed/>
                  <p:pic>
                    <p:nvPicPr>
                      <p:cNvPr id="8" name="Object 7" descr="Previous real G D P times (1 plus g) raised to the power t equals Current real G D P."/>
                      <p:cNvPicPr/>
                      <p:nvPr/>
                    </p:nvPicPr>
                    <p:blipFill>
                      <a:blip r:embed="rId3"/>
                      <a:stretch>
                        <a:fillRect/>
                      </a:stretch>
                    </p:blipFill>
                    <p:spPr>
                      <a:xfrm>
                        <a:off x="1972777" y="2838778"/>
                        <a:ext cx="5198446" cy="369558"/>
                      </a:xfrm>
                      <a:prstGeom prst="rect">
                        <a:avLst/>
                      </a:prstGeom>
                    </p:spPr>
                  </p:pic>
                </p:oleObj>
              </mc:Fallback>
            </mc:AlternateContent>
          </a:graphicData>
        </a:graphic>
      </p:graphicFrame>
      <p:sp>
        <p:nvSpPr>
          <p:cNvPr id="5" name="Content Placeholder 4"/>
          <p:cNvSpPr>
            <a:spLocks noGrp="1"/>
          </p:cNvSpPr>
          <p:nvPr>
            <p:ph sz="quarter" idx="14"/>
          </p:nvPr>
        </p:nvSpPr>
        <p:spPr>
          <a:xfrm>
            <a:off x="529770" y="3453303"/>
            <a:ext cx="8382001" cy="1395120"/>
          </a:xfrm>
        </p:spPr>
        <p:txBody>
          <a:bodyPr lIns="0" tIns="0" rIns="0" bIns="0"/>
          <a:lstStyle/>
          <a:p>
            <a:pPr marL="0" lvl="0" indent="0">
              <a:spcBef>
                <a:spcPts val="600"/>
              </a:spcBef>
              <a:buSzPts val="2200"/>
              <a:buNone/>
            </a:pPr>
            <a:r>
              <a:rPr lang="en-US" sz="2000" noProof="0" dirty="0"/>
              <a:t>with </a:t>
            </a:r>
            <a:r>
              <a:rPr lang="en-US" sz="2000" i="1" noProof="0" dirty="0"/>
              <a:t>t</a:t>
            </a:r>
            <a:r>
              <a:rPr lang="en-US" sz="2000" noProof="0" dirty="0"/>
              <a:t> representing the number of time periods between the previous and current periods.</a:t>
            </a:r>
          </a:p>
          <a:p>
            <a:pPr marL="0" lvl="0" indent="0">
              <a:spcBef>
                <a:spcPts val="600"/>
              </a:spcBef>
              <a:buSzPts val="2200"/>
              <a:buNone/>
            </a:pPr>
            <a:r>
              <a:rPr lang="en-US" sz="2000" noProof="0" dirty="0"/>
              <a:t>A useful shortcut called the </a:t>
            </a:r>
            <a:r>
              <a:rPr lang="en-US" sz="2000" b="1" noProof="0" dirty="0"/>
              <a:t>Rule of 70</a:t>
            </a:r>
            <a:r>
              <a:rPr lang="en-US" sz="2000" noProof="0" dirty="0"/>
              <a:t> can help us determine how long it will take for an economic variable to double:</a:t>
            </a:r>
          </a:p>
        </p:txBody>
      </p:sp>
      <p:graphicFrame>
        <p:nvGraphicFramePr>
          <p:cNvPr id="9" name="Object 8" descr="Number of years to double equals 70 over growth rate."/>
          <p:cNvGraphicFramePr>
            <a:graphicFrameLocks noChangeAspect="1"/>
          </p:cNvGraphicFramePr>
          <p:nvPr>
            <p:extLst>
              <p:ext uri="{D42A27DB-BD31-4B8C-83A1-F6EECF244321}">
                <p14:modId xmlns:p14="http://schemas.microsoft.com/office/powerpoint/2010/main" val="2820487402"/>
              </p:ext>
            </p:extLst>
          </p:nvPr>
        </p:nvGraphicFramePr>
        <p:xfrm>
          <a:off x="2260023" y="4967134"/>
          <a:ext cx="4623955" cy="695614"/>
        </p:xfrm>
        <a:graphic>
          <a:graphicData uri="http://schemas.openxmlformats.org/presentationml/2006/ole">
            <mc:AlternateContent xmlns:mc="http://schemas.openxmlformats.org/markup-compatibility/2006">
              <mc:Choice xmlns:v="urn:schemas-microsoft-com:vml" Requires="v">
                <p:oleObj name="Equation" r:id="rId4" imgW="2869920" imgH="431640" progId="Equation.DSMT4">
                  <p:embed/>
                </p:oleObj>
              </mc:Choice>
              <mc:Fallback>
                <p:oleObj name="Equation" r:id="rId4" imgW="2869920" imgH="431640" progId="Equation.DSMT4">
                  <p:embed/>
                  <p:pic>
                    <p:nvPicPr>
                      <p:cNvPr id="9" name="Object 8" descr="Number of years to double equals 70 over growth rate."/>
                      <p:cNvPicPr/>
                      <p:nvPr/>
                    </p:nvPicPr>
                    <p:blipFill>
                      <a:blip r:embed="rId5"/>
                      <a:stretch>
                        <a:fillRect/>
                      </a:stretch>
                    </p:blipFill>
                    <p:spPr>
                      <a:xfrm>
                        <a:off x="2260023" y="4967134"/>
                        <a:ext cx="4623955" cy="695614"/>
                      </a:xfrm>
                      <a:prstGeom prst="rect">
                        <a:avLst/>
                      </a:prstGeom>
                    </p:spPr>
                  </p:pic>
                </p:oleObj>
              </mc:Fallback>
            </mc:AlternateContent>
          </a:graphicData>
        </a:graphic>
      </p:graphicFrame>
      <p:sp>
        <p:nvSpPr>
          <p:cNvPr id="6" name="Content Placeholder 5"/>
          <p:cNvSpPr>
            <a:spLocks noGrp="1"/>
          </p:cNvSpPr>
          <p:nvPr>
            <p:ph sz="quarter" idx="15"/>
          </p:nvPr>
        </p:nvSpPr>
        <p:spPr>
          <a:xfrm>
            <a:off x="529770" y="5820552"/>
            <a:ext cx="6355079" cy="366313"/>
          </a:xfrm>
        </p:spPr>
        <p:txBody>
          <a:bodyPr lIns="0" tIns="0" rIns="0" bIns="0"/>
          <a:lstStyle/>
          <a:p>
            <a:pPr marL="0" indent="0">
              <a:buNone/>
            </a:pPr>
            <a:r>
              <a:rPr lang="en-US" sz="2000" noProof="0" dirty="0"/>
              <a:t>If the growth rate is 5 percent, the variable will double in</a:t>
            </a:r>
          </a:p>
        </p:txBody>
      </p:sp>
      <p:graphicFrame>
        <p:nvGraphicFramePr>
          <p:cNvPr id="10" name="Object 9" descr="70 over 5 = 14 years."/>
          <p:cNvGraphicFramePr>
            <a:graphicFrameLocks noChangeAspect="1"/>
          </p:cNvGraphicFramePr>
          <p:nvPr>
            <p:extLst>
              <p:ext uri="{D42A27DB-BD31-4B8C-83A1-F6EECF244321}">
                <p14:modId xmlns:p14="http://schemas.microsoft.com/office/powerpoint/2010/main" val="4155130097"/>
              </p:ext>
            </p:extLst>
          </p:nvPr>
        </p:nvGraphicFramePr>
        <p:xfrm>
          <a:off x="6933856" y="5876474"/>
          <a:ext cx="1727047" cy="267168"/>
        </p:xfrm>
        <a:graphic>
          <a:graphicData uri="http://schemas.openxmlformats.org/presentationml/2006/ole">
            <mc:AlternateContent xmlns:mc="http://schemas.openxmlformats.org/markup-compatibility/2006">
              <mc:Choice xmlns:v="urn:schemas-microsoft-com:vml" Requires="v">
                <p:oleObj name="Equation" r:id="rId6" imgW="2298600" imgH="355320" progId="Equation.DSMT4">
                  <p:embed/>
                </p:oleObj>
              </mc:Choice>
              <mc:Fallback>
                <p:oleObj name="Equation" r:id="rId6" imgW="2298600" imgH="355320" progId="Equation.DSMT4">
                  <p:embed/>
                  <p:pic>
                    <p:nvPicPr>
                      <p:cNvPr id="10" name="Object 9" descr="70 over 5 = 14 years."/>
                      <p:cNvPicPr/>
                      <p:nvPr/>
                    </p:nvPicPr>
                    <p:blipFill>
                      <a:blip r:embed="rId7"/>
                      <a:stretch>
                        <a:fillRect/>
                      </a:stretch>
                    </p:blipFill>
                    <p:spPr>
                      <a:xfrm>
                        <a:off x="6933856" y="5876474"/>
                        <a:ext cx="1727047" cy="267168"/>
                      </a:xfrm>
                      <a:prstGeom prst="rect">
                        <a:avLst/>
                      </a:prstGeom>
                    </p:spPr>
                  </p:pic>
                </p:oleObj>
              </mc:Fallback>
            </mc:AlternateContent>
          </a:graphicData>
        </a:graphic>
      </p:graphicFrame>
    </p:spTree>
    <p:extLst>
      <p:ext uri="{BB962C8B-B14F-4D97-AF65-F5344CB8AC3E}">
        <p14:creationId xmlns:p14="http://schemas.microsoft.com/office/powerpoint/2010/main" val="3496942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animEffect transition="in" filter="fade">
                                      <p:cBhvr>
                                        <p:cTn id="27" dur="500"/>
                                        <p:tgtEl>
                                          <p:spTgt spid="6">
                                            <p:txEl>
                                              <p:pRg st="0" end="0"/>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What Determines the Rate of Long-Run Growth?</a:t>
            </a:r>
          </a:p>
        </p:txBody>
      </p:sp>
      <p:sp>
        <p:nvSpPr>
          <p:cNvPr id="4" name="Content Placeholder 3"/>
          <p:cNvSpPr>
            <a:spLocks noGrp="1"/>
          </p:cNvSpPr>
          <p:nvPr>
            <p:ph sz="quarter" idx="13"/>
          </p:nvPr>
        </p:nvSpPr>
        <p:spPr>
          <a:xfrm>
            <a:off x="457200" y="1556327"/>
            <a:ext cx="8229600" cy="3229430"/>
          </a:xfrm>
        </p:spPr>
        <p:txBody>
          <a:bodyPr/>
          <a:lstStyle/>
          <a:p>
            <a:pPr marL="0" lvl="0" indent="0">
              <a:spcBef>
                <a:spcPts val="0"/>
              </a:spcBef>
              <a:buSzPts val="2200"/>
              <a:buNone/>
            </a:pPr>
            <a:r>
              <a:rPr lang="en-US" sz="2200" noProof="0" dirty="0"/>
              <a:t>Increases in real G</a:t>
            </a:r>
            <a:r>
              <a:rPr lang="en-US" sz="100" noProof="0" dirty="0"/>
              <a:t> </a:t>
            </a:r>
            <a:r>
              <a:rPr lang="en-US" sz="2200" noProof="0" dirty="0"/>
              <a:t>D</a:t>
            </a:r>
            <a:r>
              <a:rPr lang="en-US" sz="100" noProof="0" dirty="0"/>
              <a:t> </a:t>
            </a:r>
            <a:r>
              <a:rPr lang="en-US" sz="2200" noProof="0" dirty="0"/>
              <a:t>P per capita rely on increases in </a:t>
            </a:r>
            <a:r>
              <a:rPr lang="en-US" sz="2200" b="1" noProof="0" dirty="0"/>
              <a:t>labor productivity</a:t>
            </a:r>
            <a:r>
              <a:rPr lang="en-US" sz="2200" noProof="0" dirty="0"/>
              <a:t>: The quantity of goods and services that can be produced by one worker or by one hour of work.</a:t>
            </a:r>
          </a:p>
          <a:p>
            <a:pPr marL="255600" lvl="0">
              <a:buSzPts val="2200"/>
            </a:pPr>
            <a:r>
              <a:rPr lang="en-US" sz="2200" b="1" noProof="0" dirty="0"/>
              <a:t>Why can the average American consume more than nine times as many goods and services now than in 1900?</a:t>
            </a:r>
          </a:p>
          <a:p>
            <a:pPr marL="255600" lvl="0">
              <a:buSzPts val="2200"/>
            </a:pPr>
            <a:r>
              <a:rPr lang="en-US" sz="2200" b="1" noProof="0" dirty="0"/>
              <a:t>Because the average American produces more than nine times as many goods and services in an hour now than in 1900.</a:t>
            </a:r>
          </a:p>
        </p:txBody>
      </p:sp>
      <p:sp>
        <p:nvSpPr>
          <p:cNvPr id="5" name="Content Placeholder 4"/>
          <p:cNvSpPr>
            <a:spLocks noGrp="1"/>
          </p:cNvSpPr>
          <p:nvPr>
            <p:ph sz="quarter" idx="14"/>
          </p:nvPr>
        </p:nvSpPr>
        <p:spPr>
          <a:xfrm>
            <a:off x="457200" y="4916385"/>
            <a:ext cx="8229600" cy="1392340"/>
          </a:xfrm>
        </p:spPr>
        <p:txBody>
          <a:bodyPr/>
          <a:lstStyle/>
          <a:p>
            <a:pPr marL="0" lvl="0" indent="0">
              <a:spcBef>
                <a:spcPts val="1200"/>
              </a:spcBef>
              <a:buSzPts val="2200"/>
              <a:buNone/>
            </a:pPr>
            <a:r>
              <a:rPr lang="en-US" sz="2200" noProof="0" dirty="0"/>
              <a:t>So, most of the answer to “what determines the rate of long-run growth?” is the same as the answer to “what determines labor productivity growth?”</a:t>
            </a:r>
          </a:p>
        </p:txBody>
      </p:sp>
    </p:spTree>
    <p:extLst>
      <p:ext uri="{BB962C8B-B14F-4D97-AF65-F5344CB8AC3E}">
        <p14:creationId xmlns:p14="http://schemas.microsoft.com/office/powerpoint/2010/main" val="317770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Factors Affecting Labor Productivity Growth </a:t>
            </a:r>
            <a:r>
              <a:rPr lang="en-US" sz="2000" b="0" noProof="0" dirty="0"/>
              <a:t>(1 of 2)</a:t>
            </a:r>
            <a:endParaRPr lang="en-US" sz="2000" noProof="0" dirty="0"/>
          </a:p>
        </p:txBody>
      </p:sp>
      <p:sp>
        <p:nvSpPr>
          <p:cNvPr id="4" name="Content Placeholder 3"/>
          <p:cNvSpPr>
            <a:spLocks noGrp="1"/>
          </p:cNvSpPr>
          <p:nvPr>
            <p:ph sz="quarter" idx="13"/>
          </p:nvPr>
        </p:nvSpPr>
        <p:spPr>
          <a:xfrm>
            <a:off x="535578" y="1644017"/>
            <a:ext cx="5183579" cy="341538"/>
          </a:xfrm>
        </p:spPr>
        <p:txBody>
          <a:bodyPr lIns="0" tIns="0" rIns="0" bIns="0"/>
          <a:lstStyle/>
          <a:p>
            <a:pPr marL="432000" indent="-432000">
              <a:buFont typeface="+mj-lt"/>
              <a:buAutoNum type="arabicPeriod"/>
            </a:pPr>
            <a:r>
              <a:rPr lang="en-US" sz="2000" b="1" noProof="0" dirty="0"/>
              <a:t>Increases in capital per hour worked</a:t>
            </a:r>
          </a:p>
        </p:txBody>
      </p:sp>
      <p:sp>
        <p:nvSpPr>
          <p:cNvPr id="5" name="Content Placeholder 4"/>
          <p:cNvSpPr>
            <a:spLocks noGrp="1"/>
          </p:cNvSpPr>
          <p:nvPr>
            <p:ph sz="quarter" idx="14"/>
          </p:nvPr>
        </p:nvSpPr>
        <p:spPr>
          <a:xfrm>
            <a:off x="535578" y="2047309"/>
            <a:ext cx="8232128" cy="1783344"/>
          </a:xfrm>
        </p:spPr>
        <p:txBody>
          <a:bodyPr lIns="0" tIns="0" rIns="0" bIns="0"/>
          <a:lstStyle/>
          <a:p>
            <a:pPr marL="255600"/>
            <a:r>
              <a:rPr lang="en-US" sz="2000" b="1" noProof="0" dirty="0"/>
              <a:t>Capital </a:t>
            </a:r>
            <a:r>
              <a:rPr lang="en-US" sz="2000" noProof="0" dirty="0"/>
              <a:t>is physical assets and intellectual property that are used to produce other goods and services.</a:t>
            </a:r>
          </a:p>
          <a:p>
            <a:pPr marL="255600"/>
            <a:r>
              <a:rPr lang="en-US" sz="2000" noProof="0" dirty="0"/>
              <a:t>The more capital a worker has available to use (including </a:t>
            </a:r>
            <a:r>
              <a:rPr lang="en-US" sz="2000" b="1" noProof="0" dirty="0"/>
              <a:t>human capital</a:t>
            </a:r>
            <a:r>
              <a:rPr lang="en-US" sz="2000" noProof="0" dirty="0"/>
              <a:t>, the accumulated knowledge and skills workers possess), the more productive he or she will be.</a:t>
            </a:r>
          </a:p>
        </p:txBody>
      </p:sp>
      <p:sp>
        <p:nvSpPr>
          <p:cNvPr id="6" name="Content Placeholder 5"/>
          <p:cNvSpPr>
            <a:spLocks noGrp="1"/>
          </p:cNvSpPr>
          <p:nvPr>
            <p:ph sz="quarter" idx="15"/>
          </p:nvPr>
        </p:nvSpPr>
        <p:spPr>
          <a:xfrm>
            <a:off x="535578" y="3879899"/>
            <a:ext cx="3449782" cy="343602"/>
          </a:xfrm>
        </p:spPr>
        <p:txBody>
          <a:bodyPr lIns="0" tIns="0" rIns="0" bIns="0"/>
          <a:lstStyle/>
          <a:p>
            <a:pPr marL="432000" indent="-432000">
              <a:buFont typeface="+mj-lt"/>
              <a:buAutoNum type="arabicPeriod" startAt="2"/>
            </a:pPr>
            <a:r>
              <a:rPr lang="en-US" sz="2000" b="1" noProof="0" dirty="0"/>
              <a:t>Technological change</a:t>
            </a:r>
          </a:p>
        </p:txBody>
      </p:sp>
      <p:sp>
        <p:nvSpPr>
          <p:cNvPr id="7" name="Content Placeholder 6"/>
          <p:cNvSpPr>
            <a:spLocks noGrp="1"/>
          </p:cNvSpPr>
          <p:nvPr>
            <p:ph sz="quarter" idx="16"/>
          </p:nvPr>
        </p:nvSpPr>
        <p:spPr>
          <a:xfrm>
            <a:off x="535578" y="4272747"/>
            <a:ext cx="8232128" cy="2090052"/>
          </a:xfrm>
        </p:spPr>
        <p:txBody>
          <a:bodyPr lIns="0" tIns="0" rIns="0" bIns="0"/>
          <a:lstStyle/>
          <a:p>
            <a:pPr marL="255600"/>
            <a:r>
              <a:rPr lang="en-US" sz="2000" b="1" noProof="0" dirty="0">
                <a:solidFill>
                  <a:schemeClr val="tx1"/>
                </a:solidFill>
              </a:rPr>
              <a:t>Improvements</a:t>
            </a:r>
            <a:r>
              <a:rPr lang="en-US" sz="2000" noProof="0" dirty="0">
                <a:solidFill>
                  <a:schemeClr val="tx1"/>
                </a:solidFill>
              </a:rPr>
              <a:t> in capital or methods to combine inputs into outputs (i.e., </a:t>
            </a:r>
            <a:r>
              <a:rPr lang="en-US" sz="2000" b="1" noProof="0" dirty="0">
                <a:solidFill>
                  <a:schemeClr val="tx1"/>
                </a:solidFill>
              </a:rPr>
              <a:t>new technologies</a:t>
            </a:r>
            <a:r>
              <a:rPr lang="en-US" sz="2000" i="1" noProof="0" dirty="0">
                <a:solidFill>
                  <a:schemeClr val="tx1"/>
                </a:solidFill>
              </a:rPr>
              <a:t>)</a:t>
            </a:r>
            <a:r>
              <a:rPr lang="en-US" sz="2000" noProof="0" dirty="0">
                <a:solidFill>
                  <a:schemeClr val="tx1"/>
                </a:solidFill>
              </a:rPr>
              <a:t> allow workers to produce more in a given period of time.</a:t>
            </a:r>
          </a:p>
          <a:p>
            <a:pPr marL="255600"/>
            <a:r>
              <a:rPr lang="en-US" sz="2000" noProof="0" dirty="0">
                <a:solidFill>
                  <a:schemeClr val="tx1"/>
                </a:solidFill>
              </a:rPr>
              <a:t>The role of </a:t>
            </a:r>
            <a:r>
              <a:rPr lang="en-US" sz="2000" b="1" noProof="0" dirty="0">
                <a:solidFill>
                  <a:schemeClr val="tx1"/>
                </a:solidFill>
              </a:rPr>
              <a:t>entrepreneurs</a:t>
            </a:r>
            <a:r>
              <a:rPr lang="en-US" sz="2000" noProof="0" dirty="0">
                <a:solidFill>
                  <a:schemeClr val="tx1"/>
                </a:solidFill>
              </a:rPr>
              <a:t> here is critical in pioneering new ways to bring together the factors of production to produce better or lower-cost products.</a:t>
            </a:r>
          </a:p>
        </p:txBody>
      </p:sp>
    </p:spTree>
    <p:extLst>
      <p:ext uri="{BB962C8B-B14F-4D97-AF65-F5344CB8AC3E}">
        <p14:creationId xmlns:p14="http://schemas.microsoft.com/office/powerpoint/2010/main" val="314515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500"/>
                                        <p:tgtEl>
                                          <p:spTgt spid="7">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animEffect transition="in" filter="fade">
                                      <p:cBhvr>
                                        <p:cTn id="27"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Factors Affecting Labor Productivity Growth </a:t>
            </a:r>
            <a:r>
              <a:rPr lang="en-US" sz="2000" b="0" noProof="0" dirty="0"/>
              <a:t>(2 of 2)</a:t>
            </a:r>
            <a:endParaRPr lang="en-US" sz="2000" noProof="0" dirty="0"/>
          </a:p>
        </p:txBody>
      </p:sp>
      <p:sp>
        <p:nvSpPr>
          <p:cNvPr id="4" name="Content Placeholder 3"/>
          <p:cNvSpPr>
            <a:spLocks noGrp="1"/>
          </p:cNvSpPr>
          <p:nvPr>
            <p:ph sz="quarter" idx="13"/>
          </p:nvPr>
        </p:nvSpPr>
        <p:spPr>
          <a:xfrm>
            <a:off x="457200" y="1556327"/>
            <a:ext cx="3437906" cy="569356"/>
          </a:xfrm>
        </p:spPr>
        <p:txBody>
          <a:bodyPr/>
          <a:lstStyle/>
          <a:p>
            <a:pPr marL="432000" lvl="0" indent="-432000">
              <a:buFont typeface="Arial"/>
              <a:buAutoNum type="arabicPeriod" startAt="3"/>
            </a:pPr>
            <a:r>
              <a:rPr lang="en-US" b="1" noProof="0" dirty="0"/>
              <a:t>Property rights</a:t>
            </a:r>
          </a:p>
        </p:txBody>
      </p:sp>
      <p:sp>
        <p:nvSpPr>
          <p:cNvPr id="5" name="Content Placeholder 4"/>
          <p:cNvSpPr>
            <a:spLocks noGrp="1"/>
          </p:cNvSpPr>
          <p:nvPr>
            <p:ph sz="quarter" idx="14"/>
          </p:nvPr>
        </p:nvSpPr>
        <p:spPr>
          <a:xfrm>
            <a:off x="457200" y="2232562"/>
            <a:ext cx="7914904" cy="2291938"/>
          </a:xfrm>
        </p:spPr>
        <p:txBody>
          <a:bodyPr/>
          <a:lstStyle/>
          <a:p>
            <a:pPr marL="255600"/>
            <a:r>
              <a:rPr lang="en-US" noProof="0" dirty="0">
                <a:solidFill>
                  <a:schemeClr val="tx1"/>
                </a:solidFill>
              </a:rPr>
              <a:t>A market system cannot function unless rights to private property are secure.</a:t>
            </a:r>
          </a:p>
          <a:p>
            <a:pPr marL="255600"/>
            <a:r>
              <a:rPr lang="en-US" noProof="0" dirty="0">
                <a:solidFill>
                  <a:schemeClr val="tx1"/>
                </a:solidFill>
              </a:rPr>
              <a:t>Governments can aid growth by establishing independent court systems to enforce contracts between private individuals.</a:t>
            </a:r>
          </a:p>
        </p:txBody>
      </p:sp>
    </p:spTree>
    <p:extLst>
      <p:ext uri="{BB962C8B-B14F-4D97-AF65-F5344CB8AC3E}">
        <p14:creationId xmlns:p14="http://schemas.microsoft.com/office/powerpoint/2010/main" val="58114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Apply the Concept: Can India Sustain Its Rapid Growth? </a:t>
            </a:r>
            <a:r>
              <a:rPr lang="en-US" sz="2000" b="0" noProof="0" dirty="0"/>
              <a:t>(1 of 2)</a:t>
            </a:r>
            <a:endParaRPr lang="en-US" sz="3200" b="0" noProof="0" dirty="0"/>
          </a:p>
        </p:txBody>
      </p:sp>
      <p:sp>
        <p:nvSpPr>
          <p:cNvPr id="4" name="Content Placeholder 3"/>
          <p:cNvSpPr>
            <a:spLocks noGrp="1"/>
          </p:cNvSpPr>
          <p:nvPr>
            <p:ph sz="quarter" idx="13"/>
          </p:nvPr>
        </p:nvSpPr>
        <p:spPr>
          <a:xfrm>
            <a:off x="457200" y="1556326"/>
            <a:ext cx="3539067" cy="4302607"/>
          </a:xfrm>
        </p:spPr>
        <p:txBody>
          <a:bodyPr/>
          <a:lstStyle/>
          <a:p>
            <a:pPr marL="0" lvl="0" indent="0">
              <a:spcBef>
                <a:spcPts val="600"/>
              </a:spcBef>
              <a:buSzPts val="2200"/>
              <a:buNone/>
            </a:pPr>
            <a:r>
              <a:rPr lang="en-US" sz="1800" noProof="0" dirty="0"/>
              <a:t>To many people, the rapid economic rise of India was unexpected.</a:t>
            </a:r>
          </a:p>
          <a:p>
            <a:pPr marL="255600">
              <a:spcBef>
                <a:spcPts val="600"/>
              </a:spcBef>
            </a:pPr>
            <a:r>
              <a:rPr lang="en-US" sz="1800" noProof="0" dirty="0"/>
              <a:t>Before its independence from England in 1947, growth rates in India were very low, and India was desperately poor.</a:t>
            </a:r>
          </a:p>
          <a:p>
            <a:pPr marL="255600">
              <a:spcBef>
                <a:spcPts val="600"/>
              </a:spcBef>
            </a:pPr>
            <a:r>
              <a:rPr lang="en-US" sz="1800" noProof="0" dirty="0"/>
              <a:t>In 1991, the Indian government decided to scale back central planning, reduce regulations, and introduce market-based reforms, leading to the growth rate in India’s real G</a:t>
            </a:r>
            <a:r>
              <a:rPr lang="en-US" sz="100" noProof="0" dirty="0"/>
              <a:t> </a:t>
            </a:r>
            <a:r>
              <a:rPr lang="en-US" sz="1800" noProof="0" dirty="0"/>
              <a:t>D</a:t>
            </a:r>
            <a:r>
              <a:rPr lang="en-US" sz="100" noProof="0" dirty="0"/>
              <a:t> </a:t>
            </a:r>
            <a:r>
              <a:rPr lang="en-US" sz="1800" noProof="0" dirty="0"/>
              <a:t>P per capita doubling.</a:t>
            </a:r>
          </a:p>
        </p:txBody>
      </p:sp>
      <p:pic>
        <p:nvPicPr>
          <p:cNvPr id="3" name="Picture 2" descr="A bar graph depicts the growth rate of real G D P per capita between 1885 and 2023. For long description in Notes pane, press F6."/>
          <p:cNvPicPr>
            <a:picLocks noChangeAspect="1"/>
          </p:cNvPicPr>
          <p:nvPr/>
        </p:nvPicPr>
        <p:blipFill>
          <a:blip r:embed="rId3"/>
          <a:stretch>
            <a:fillRect/>
          </a:stretch>
        </p:blipFill>
        <p:spPr>
          <a:xfrm>
            <a:off x="4425327" y="1636246"/>
            <a:ext cx="4261473" cy="2566638"/>
          </a:xfrm>
          <a:prstGeom prst="rect">
            <a:avLst/>
          </a:prstGeom>
        </p:spPr>
      </p:pic>
    </p:spTree>
    <p:extLst>
      <p:ext uri="{BB962C8B-B14F-4D97-AF65-F5344CB8AC3E}">
        <p14:creationId xmlns:p14="http://schemas.microsoft.com/office/powerpoint/2010/main" val="2314193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Apply the Concept: Can India Sustain Its Rapid Growth? </a:t>
            </a:r>
            <a:r>
              <a:rPr lang="en-US" sz="2000" b="0" noProof="0" dirty="0">
                <a:solidFill>
                  <a:schemeClr val="tx2"/>
                </a:solidFill>
              </a:rPr>
              <a:t>(2 of 2)</a:t>
            </a:r>
            <a:endParaRPr lang="en-US" sz="3200" b="0" noProof="0" dirty="0">
              <a:solidFill>
                <a:schemeClr val="tx2"/>
              </a:solidFill>
            </a:endParaRPr>
          </a:p>
        </p:txBody>
      </p:sp>
      <p:sp>
        <p:nvSpPr>
          <p:cNvPr id="4" name="Content Placeholder 3"/>
          <p:cNvSpPr>
            <a:spLocks noGrp="1"/>
          </p:cNvSpPr>
          <p:nvPr>
            <p:ph sz="quarter" idx="13"/>
          </p:nvPr>
        </p:nvSpPr>
        <p:spPr>
          <a:xfrm>
            <a:off x="457201" y="1556326"/>
            <a:ext cx="3651956" cy="4370341"/>
          </a:xfrm>
        </p:spPr>
        <p:txBody>
          <a:bodyPr/>
          <a:lstStyle/>
          <a:p>
            <a:pPr marL="0" lvl="0" indent="0">
              <a:buSzPts val="2200"/>
              <a:buNone/>
            </a:pPr>
            <a:r>
              <a:rPr lang="en-US" sz="1800" noProof="0" dirty="0"/>
              <a:t>Continued growth will require upgraded infrastructure, improved educational and health services, and commitment to the rule of law and market-based reforms.</a:t>
            </a:r>
          </a:p>
          <a:p>
            <a:pPr marL="0" lvl="0" indent="0">
              <a:buSzPts val="2200"/>
              <a:buNone/>
            </a:pPr>
            <a:r>
              <a:rPr lang="en-US" sz="1800" noProof="0" dirty="0"/>
              <a:t>Recent key policies in India include:</a:t>
            </a:r>
          </a:p>
          <a:p>
            <a:pPr marL="255600"/>
            <a:r>
              <a:rPr lang="en-US" sz="1800" noProof="0" dirty="0"/>
              <a:t>Regulatory reforms to reduce corruption and improve the ability to operate businesses.</a:t>
            </a:r>
          </a:p>
          <a:p>
            <a:pPr marL="255600"/>
            <a:r>
              <a:rPr lang="en-US" sz="1800" noProof="0" dirty="0"/>
              <a:t>Modernizing infrastructure, including roads, railroads, and internet access.</a:t>
            </a:r>
          </a:p>
        </p:txBody>
      </p:sp>
      <p:pic>
        <p:nvPicPr>
          <p:cNvPr id="3" name="Picture 2" descr="A bar graph depicts the growth rate of real G D P per capita between 1885 and 2023. For long description in Notes pane, press F6."/>
          <p:cNvPicPr>
            <a:picLocks noChangeAspect="1"/>
          </p:cNvPicPr>
          <p:nvPr/>
        </p:nvPicPr>
        <p:blipFill>
          <a:blip r:embed="rId3"/>
          <a:stretch>
            <a:fillRect/>
          </a:stretch>
        </p:blipFill>
        <p:spPr>
          <a:xfrm>
            <a:off x="4425327" y="1636246"/>
            <a:ext cx="4261473" cy="2566638"/>
          </a:xfrm>
          <a:prstGeom prst="rect">
            <a:avLst/>
          </a:prstGeom>
        </p:spPr>
      </p:pic>
    </p:spTree>
    <p:extLst>
      <p:ext uri="{BB962C8B-B14F-4D97-AF65-F5344CB8AC3E}">
        <p14:creationId xmlns:p14="http://schemas.microsoft.com/office/powerpoint/2010/main" val="3597023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Potential G</a:t>
            </a:r>
            <a:r>
              <a:rPr lang="en-US" sz="100" noProof="0" dirty="0"/>
              <a:t> </a:t>
            </a:r>
            <a:r>
              <a:rPr lang="en-US" noProof="0" dirty="0"/>
              <a:t>D</a:t>
            </a:r>
            <a:r>
              <a:rPr lang="en-US" sz="100" noProof="0" dirty="0"/>
              <a:t> </a:t>
            </a:r>
            <a:r>
              <a:rPr lang="en-US" noProof="0" dirty="0"/>
              <a:t>P</a:t>
            </a:r>
          </a:p>
        </p:txBody>
      </p:sp>
      <p:sp>
        <p:nvSpPr>
          <p:cNvPr id="4" name="Content Placeholder 3"/>
          <p:cNvSpPr>
            <a:spLocks noGrp="1"/>
          </p:cNvSpPr>
          <p:nvPr>
            <p:ph sz="quarter" idx="13"/>
          </p:nvPr>
        </p:nvSpPr>
        <p:spPr>
          <a:xfrm>
            <a:off x="457199" y="1556327"/>
            <a:ext cx="8140535" cy="1899392"/>
          </a:xfrm>
        </p:spPr>
        <p:txBody>
          <a:bodyPr/>
          <a:lstStyle/>
          <a:p>
            <a:pPr marL="0" lvl="0" indent="0">
              <a:spcBef>
                <a:spcPts val="0"/>
              </a:spcBef>
              <a:buSzPts val="2200"/>
              <a:buNone/>
            </a:pPr>
            <a:r>
              <a:rPr lang="en-US" sz="2000" b="1" noProof="0" dirty="0">
                <a:solidFill>
                  <a:schemeClr val="tx1"/>
                </a:solidFill>
              </a:rPr>
              <a:t>Potential G</a:t>
            </a:r>
            <a:r>
              <a:rPr lang="en-US" sz="100" b="1" noProof="0" dirty="0">
                <a:solidFill>
                  <a:schemeClr val="tx1"/>
                </a:solidFill>
              </a:rPr>
              <a:t> </a:t>
            </a:r>
            <a:r>
              <a:rPr lang="en-US" sz="2000" b="1" noProof="0" dirty="0">
                <a:solidFill>
                  <a:schemeClr val="tx1"/>
                </a:solidFill>
              </a:rPr>
              <a:t>D</a:t>
            </a:r>
            <a:r>
              <a:rPr lang="en-US" sz="100" b="1" noProof="0" dirty="0">
                <a:solidFill>
                  <a:schemeClr val="tx1"/>
                </a:solidFill>
              </a:rPr>
              <a:t> </a:t>
            </a:r>
            <a:r>
              <a:rPr lang="en-US" sz="2000" b="1" noProof="0" dirty="0">
                <a:solidFill>
                  <a:schemeClr val="tx1"/>
                </a:solidFill>
              </a:rPr>
              <a:t>P </a:t>
            </a:r>
            <a:r>
              <a:rPr lang="en-US" sz="2000" noProof="0" dirty="0">
                <a:solidFill>
                  <a:schemeClr val="tx1"/>
                </a:solidFill>
              </a:rPr>
              <a:t>is the level of real G</a:t>
            </a:r>
            <a:r>
              <a:rPr lang="en-US" sz="100" noProof="0" dirty="0">
                <a:solidFill>
                  <a:schemeClr val="tx1"/>
                </a:solidFill>
              </a:rPr>
              <a:t> </a:t>
            </a:r>
            <a:r>
              <a:rPr lang="en-US" sz="2000" noProof="0" dirty="0">
                <a:solidFill>
                  <a:schemeClr val="tx1"/>
                </a:solidFill>
              </a:rPr>
              <a:t>D</a:t>
            </a:r>
            <a:r>
              <a:rPr lang="en-US" sz="100" noProof="0" dirty="0">
                <a:solidFill>
                  <a:schemeClr val="tx1"/>
                </a:solidFill>
              </a:rPr>
              <a:t> </a:t>
            </a:r>
            <a:r>
              <a:rPr lang="en-US" sz="2000" noProof="0" dirty="0">
                <a:solidFill>
                  <a:schemeClr val="tx1"/>
                </a:solidFill>
              </a:rPr>
              <a:t>P attained when all firms are operating at capacity. </a:t>
            </a:r>
            <a:r>
              <a:rPr lang="en-US" sz="2000" b="1" noProof="0" dirty="0">
                <a:solidFill>
                  <a:schemeClr val="tx1"/>
                </a:solidFill>
              </a:rPr>
              <a:t>Capacity</a:t>
            </a:r>
            <a:r>
              <a:rPr lang="en-US" sz="2000" noProof="0" dirty="0">
                <a:solidFill>
                  <a:schemeClr val="tx1"/>
                </a:solidFill>
              </a:rPr>
              <a:t> here refers to “normal” hours and a “normal” sized workforce.</a:t>
            </a:r>
          </a:p>
          <a:p>
            <a:pPr marL="255600" lvl="0">
              <a:buSzPts val="2200"/>
            </a:pPr>
            <a:r>
              <a:rPr lang="en-US" sz="2000" noProof="0" dirty="0">
                <a:solidFill>
                  <a:schemeClr val="tx1"/>
                </a:solidFill>
              </a:rPr>
              <a:t>Potential G</a:t>
            </a:r>
            <a:r>
              <a:rPr lang="en-US" sz="100" noProof="0" dirty="0">
                <a:solidFill>
                  <a:schemeClr val="tx1"/>
                </a:solidFill>
              </a:rPr>
              <a:t> </a:t>
            </a:r>
            <a:r>
              <a:rPr lang="en-US" sz="2000" noProof="0" dirty="0">
                <a:solidFill>
                  <a:schemeClr val="tx1"/>
                </a:solidFill>
              </a:rPr>
              <a:t>D</a:t>
            </a:r>
            <a:r>
              <a:rPr lang="en-US" sz="100" noProof="0" dirty="0">
                <a:solidFill>
                  <a:schemeClr val="tx1"/>
                </a:solidFill>
              </a:rPr>
              <a:t> </a:t>
            </a:r>
            <a:r>
              <a:rPr lang="en-US" sz="2000" noProof="0" dirty="0">
                <a:solidFill>
                  <a:schemeClr val="tx1"/>
                </a:solidFill>
              </a:rPr>
              <a:t>P rises when the labor force expands, when a nation acquires more capital stock, or when new technologies are created.</a:t>
            </a:r>
          </a:p>
        </p:txBody>
      </p:sp>
      <p:sp>
        <p:nvSpPr>
          <p:cNvPr id="5" name="Content Placeholder 4"/>
          <p:cNvSpPr>
            <a:spLocks noGrp="1"/>
          </p:cNvSpPr>
          <p:nvPr>
            <p:ph sz="quarter" idx="14"/>
          </p:nvPr>
        </p:nvSpPr>
        <p:spPr>
          <a:xfrm>
            <a:off x="457200" y="3574473"/>
            <a:ext cx="8229600" cy="2228016"/>
          </a:xfrm>
        </p:spPr>
        <p:txBody>
          <a:bodyPr/>
          <a:lstStyle/>
          <a:p>
            <a:pPr marL="0" lvl="0" indent="0">
              <a:buSzPts val="2200"/>
              <a:buNone/>
            </a:pPr>
            <a:r>
              <a:rPr lang="en-US" sz="2000" noProof="0" dirty="0">
                <a:solidFill>
                  <a:schemeClr val="tx1"/>
                </a:solidFill>
              </a:rPr>
              <a:t>The growth in potential G</a:t>
            </a:r>
            <a:r>
              <a:rPr lang="en-US" sz="100" noProof="0" dirty="0">
                <a:solidFill>
                  <a:schemeClr val="tx1"/>
                </a:solidFill>
              </a:rPr>
              <a:t> </a:t>
            </a:r>
            <a:r>
              <a:rPr lang="en-US" sz="2000" noProof="0" dirty="0">
                <a:solidFill>
                  <a:schemeClr val="tx1"/>
                </a:solidFill>
              </a:rPr>
              <a:t>D</a:t>
            </a:r>
            <a:r>
              <a:rPr lang="en-US" sz="100" noProof="0" dirty="0">
                <a:solidFill>
                  <a:schemeClr val="tx1"/>
                </a:solidFill>
              </a:rPr>
              <a:t> </a:t>
            </a:r>
            <a:r>
              <a:rPr lang="en-US" sz="2000" noProof="0" dirty="0">
                <a:solidFill>
                  <a:schemeClr val="tx1"/>
                </a:solidFill>
              </a:rPr>
              <a:t>P in the United States has been relatively steady at about 3.1 percent; that is, the potential to produce final goods and services has been growing in the United States at about this rate over time.</a:t>
            </a:r>
          </a:p>
          <a:p>
            <a:pPr marL="0" lvl="0" indent="0">
              <a:buSzPts val="2200"/>
              <a:buNone/>
            </a:pPr>
            <a:r>
              <a:rPr lang="en-US" sz="2000" noProof="0" dirty="0">
                <a:solidFill>
                  <a:schemeClr val="tx1"/>
                </a:solidFill>
              </a:rPr>
              <a:t>The recessions of 2007–2009 and 2020 resulted in a wider than usual gap between potential and actual G</a:t>
            </a:r>
            <a:r>
              <a:rPr lang="en-US" sz="100" noProof="0" dirty="0">
                <a:solidFill>
                  <a:schemeClr val="tx1"/>
                </a:solidFill>
              </a:rPr>
              <a:t> </a:t>
            </a:r>
            <a:r>
              <a:rPr lang="en-US" sz="2000" noProof="0" dirty="0">
                <a:solidFill>
                  <a:schemeClr val="tx1"/>
                </a:solidFill>
              </a:rPr>
              <a:t>D</a:t>
            </a:r>
            <a:r>
              <a:rPr lang="en-US" sz="100" noProof="0" dirty="0">
                <a:solidFill>
                  <a:schemeClr val="tx1"/>
                </a:solidFill>
              </a:rPr>
              <a:t> </a:t>
            </a:r>
            <a:r>
              <a:rPr lang="en-US" sz="2000" noProof="0" dirty="0">
                <a:solidFill>
                  <a:schemeClr val="tx1"/>
                </a:solidFill>
              </a:rPr>
              <a:t>P, as the next slide illustrates.</a:t>
            </a:r>
          </a:p>
        </p:txBody>
      </p:sp>
    </p:spTree>
    <p:extLst>
      <p:ext uri="{BB962C8B-B14F-4D97-AF65-F5344CB8AC3E}">
        <p14:creationId xmlns:p14="http://schemas.microsoft.com/office/powerpoint/2010/main" val="1706053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10.2 Actual and Potential G</a:t>
            </a:r>
            <a:r>
              <a:rPr lang="en-US" sz="100" noProof="0" dirty="0"/>
              <a:t> </a:t>
            </a:r>
            <a:r>
              <a:rPr lang="en-US" sz="3200" noProof="0" dirty="0"/>
              <a:t>D</a:t>
            </a:r>
            <a:r>
              <a:rPr lang="en-US" sz="100" noProof="0" dirty="0"/>
              <a:t> </a:t>
            </a:r>
            <a:r>
              <a:rPr lang="en-US" sz="3200" noProof="0" dirty="0"/>
              <a:t>P</a:t>
            </a:r>
          </a:p>
        </p:txBody>
      </p:sp>
      <p:pic>
        <p:nvPicPr>
          <p:cNvPr id="7" name="Picture 6" descr="A graph compares actual and potential G D P between 1989 and 2023. For long description in Notes pane, press F6.">
            <a:extLst>
              <a:ext uri="{FF2B5EF4-FFF2-40B4-BE49-F238E27FC236}">
                <a16:creationId xmlns:a16="http://schemas.microsoft.com/office/drawing/2014/main" id="{9A1F41FF-8A37-2A80-125B-1F5E6675866E}"/>
              </a:ext>
            </a:extLst>
          </p:cNvPr>
          <p:cNvPicPr>
            <a:picLocks noChangeAspect="1"/>
          </p:cNvPicPr>
          <p:nvPr/>
        </p:nvPicPr>
        <p:blipFill>
          <a:blip r:embed="rId3"/>
          <a:stretch>
            <a:fillRect/>
          </a:stretch>
        </p:blipFill>
        <p:spPr>
          <a:xfrm>
            <a:off x="595359" y="1610997"/>
            <a:ext cx="8091441" cy="4545704"/>
          </a:xfrm>
          <a:prstGeom prst="rect">
            <a:avLst/>
          </a:prstGeom>
        </p:spPr>
      </p:pic>
    </p:spTree>
    <p:extLst>
      <p:ext uri="{BB962C8B-B14F-4D97-AF65-F5344CB8AC3E}">
        <p14:creationId xmlns:p14="http://schemas.microsoft.com/office/powerpoint/2010/main" val="586025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10.2 Saving, Investment, and the Financial System</a:t>
            </a:r>
          </a:p>
        </p:txBody>
      </p:sp>
      <p:sp>
        <p:nvSpPr>
          <p:cNvPr id="4" name="Content Placeholder 3"/>
          <p:cNvSpPr>
            <a:spLocks noGrp="1"/>
          </p:cNvSpPr>
          <p:nvPr>
            <p:ph sz="quarter" idx="13"/>
          </p:nvPr>
        </p:nvSpPr>
        <p:spPr>
          <a:xfrm>
            <a:off x="457200" y="1532005"/>
            <a:ext cx="8232128" cy="783683"/>
          </a:xfrm>
        </p:spPr>
        <p:txBody>
          <a:bodyPr/>
          <a:lstStyle/>
          <a:p>
            <a:pPr marL="0" lvl="0" indent="0">
              <a:spcBef>
                <a:spcPts val="0"/>
              </a:spcBef>
              <a:buSzPts val="1600"/>
              <a:buNone/>
            </a:pPr>
            <a:r>
              <a:rPr lang="en-US" sz="2000" b="1" noProof="0" dirty="0"/>
              <a:t>Discuss the role of the financial system in facilitating long-run economic growth.</a:t>
            </a:r>
          </a:p>
        </p:txBody>
      </p:sp>
      <p:sp>
        <p:nvSpPr>
          <p:cNvPr id="5" name="Content Placeholder 4"/>
          <p:cNvSpPr>
            <a:spLocks noGrp="1"/>
          </p:cNvSpPr>
          <p:nvPr>
            <p:ph sz="quarter" idx="14"/>
          </p:nvPr>
        </p:nvSpPr>
        <p:spPr>
          <a:xfrm>
            <a:off x="457200" y="2427403"/>
            <a:ext cx="8232128" cy="1816924"/>
          </a:xfrm>
        </p:spPr>
        <p:txBody>
          <a:bodyPr/>
          <a:lstStyle/>
          <a:p>
            <a:pPr marL="0" lvl="0" indent="0">
              <a:buSzPts val="2200"/>
              <a:buNone/>
            </a:pPr>
            <a:r>
              <a:rPr lang="en-US" noProof="0" dirty="0"/>
              <a:t>Firms can finance some of their own expansion through </a:t>
            </a:r>
            <a:r>
              <a:rPr lang="en-US" b="1" noProof="0" dirty="0"/>
              <a:t>retained earnings</a:t>
            </a:r>
            <a:r>
              <a:rPr lang="en-US" noProof="0" dirty="0"/>
              <a:t>, reinvesting profits back into the firm.</a:t>
            </a:r>
          </a:p>
          <a:p>
            <a:pPr marL="255600"/>
            <a:r>
              <a:rPr lang="en-US" noProof="0" dirty="0"/>
              <a:t>But often firms want to obtain more funds for expansion than are available in this way.</a:t>
            </a:r>
          </a:p>
        </p:txBody>
      </p:sp>
      <p:sp>
        <p:nvSpPr>
          <p:cNvPr id="6" name="Content Placeholder 5"/>
          <p:cNvSpPr>
            <a:spLocks noGrp="1"/>
          </p:cNvSpPr>
          <p:nvPr>
            <p:ph sz="quarter" idx="15"/>
          </p:nvPr>
        </p:nvSpPr>
        <p:spPr>
          <a:xfrm>
            <a:off x="454672" y="4441376"/>
            <a:ext cx="8232128" cy="1365660"/>
          </a:xfrm>
        </p:spPr>
        <p:txBody>
          <a:bodyPr/>
          <a:lstStyle/>
          <a:p>
            <a:pPr marL="0" indent="0">
              <a:buNone/>
            </a:pPr>
            <a:r>
              <a:rPr lang="en-US" noProof="0" dirty="0"/>
              <a:t>Firms obtain these funds via the </a:t>
            </a:r>
            <a:r>
              <a:rPr lang="en-US" b="1" noProof="0" dirty="0"/>
              <a:t>financial system</a:t>
            </a:r>
            <a:r>
              <a:rPr lang="en-US" noProof="0" dirty="0"/>
              <a:t>: The system of financial markets and financial intermediaries through which firms acquire funds from households.</a:t>
            </a:r>
          </a:p>
        </p:txBody>
      </p:sp>
    </p:spTree>
    <p:extLst>
      <p:ext uri="{BB962C8B-B14F-4D97-AF65-F5344CB8AC3E}">
        <p14:creationId xmlns:p14="http://schemas.microsoft.com/office/powerpoint/2010/main" val="3497516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Chapter Outline</a:t>
            </a:r>
          </a:p>
        </p:txBody>
      </p:sp>
      <p:sp>
        <p:nvSpPr>
          <p:cNvPr id="3" name="Content Placeholder 2"/>
          <p:cNvSpPr>
            <a:spLocks noGrp="1"/>
          </p:cNvSpPr>
          <p:nvPr>
            <p:ph sz="quarter" idx="13"/>
          </p:nvPr>
        </p:nvSpPr>
        <p:spPr/>
        <p:txBody>
          <a:bodyPr/>
          <a:lstStyle/>
          <a:p>
            <a:pPr marL="0" lvl="0" indent="0">
              <a:buSzPts val="2200"/>
              <a:buNone/>
            </a:pPr>
            <a:r>
              <a:rPr lang="en-US" b="1" noProof="0" dirty="0">
                <a:solidFill>
                  <a:srgbClr val="007FA3"/>
                </a:solidFill>
              </a:rPr>
              <a:t>10.1</a:t>
            </a:r>
            <a:r>
              <a:rPr lang="en-US" b="1" noProof="0" dirty="0">
                <a:solidFill>
                  <a:srgbClr val="0070C0"/>
                </a:solidFill>
              </a:rPr>
              <a:t> </a:t>
            </a:r>
            <a:r>
              <a:rPr lang="en-US" noProof="0" dirty="0"/>
              <a:t>Long-Run Economic Growth</a:t>
            </a:r>
          </a:p>
          <a:p>
            <a:pPr marL="0" lvl="0" indent="0">
              <a:buSzPts val="2200"/>
              <a:buNone/>
            </a:pPr>
            <a:r>
              <a:rPr lang="en-US" b="1" noProof="0" dirty="0">
                <a:solidFill>
                  <a:srgbClr val="007FA3"/>
                </a:solidFill>
              </a:rPr>
              <a:t>10.2</a:t>
            </a:r>
            <a:r>
              <a:rPr lang="en-US" b="1" noProof="0" dirty="0">
                <a:solidFill>
                  <a:srgbClr val="0070C0"/>
                </a:solidFill>
              </a:rPr>
              <a:t> </a:t>
            </a:r>
            <a:r>
              <a:rPr lang="en-US" noProof="0" dirty="0"/>
              <a:t>Saving, Investment, and the Financial System</a:t>
            </a:r>
          </a:p>
          <a:p>
            <a:pPr marL="0" lvl="0" indent="0">
              <a:buSzPts val="2200"/>
              <a:buNone/>
            </a:pPr>
            <a:r>
              <a:rPr lang="en-US" b="1" noProof="0" dirty="0">
                <a:solidFill>
                  <a:srgbClr val="007FA3"/>
                </a:solidFill>
              </a:rPr>
              <a:t>10.3</a:t>
            </a:r>
            <a:r>
              <a:rPr lang="en-US" b="1" noProof="0" dirty="0">
                <a:solidFill>
                  <a:srgbClr val="0070C0"/>
                </a:solidFill>
              </a:rPr>
              <a:t> </a:t>
            </a:r>
            <a:r>
              <a:rPr lang="en-US" noProof="0" dirty="0"/>
              <a:t>The Business Cycle</a:t>
            </a:r>
          </a:p>
        </p:txBody>
      </p:sp>
    </p:spTree>
    <p:extLst>
      <p:ext uri="{BB962C8B-B14F-4D97-AF65-F5344CB8AC3E}">
        <p14:creationId xmlns:p14="http://schemas.microsoft.com/office/powerpoint/2010/main" val="345209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Financial Markets and Financial Intermediaries</a:t>
            </a:r>
          </a:p>
        </p:txBody>
      </p:sp>
      <p:sp>
        <p:nvSpPr>
          <p:cNvPr id="4" name="Content Placeholder 3"/>
          <p:cNvSpPr>
            <a:spLocks noGrp="1"/>
          </p:cNvSpPr>
          <p:nvPr>
            <p:ph sz="quarter" idx="13"/>
          </p:nvPr>
        </p:nvSpPr>
        <p:spPr>
          <a:xfrm>
            <a:off x="457199" y="1556327"/>
            <a:ext cx="8283039" cy="3407559"/>
          </a:xfrm>
        </p:spPr>
        <p:txBody>
          <a:bodyPr/>
          <a:lstStyle/>
          <a:p>
            <a:pPr marL="0" lvl="0" indent="0">
              <a:spcBef>
                <a:spcPts val="600"/>
              </a:spcBef>
              <a:buSzPts val="2200"/>
              <a:buNone/>
            </a:pPr>
            <a:r>
              <a:rPr lang="en-US" sz="2200" b="1" noProof="0" dirty="0"/>
              <a:t>Financial markets </a:t>
            </a:r>
            <a:r>
              <a:rPr lang="en-US" sz="2200" noProof="0" dirty="0"/>
              <a:t>are markets where financial securities, such as stocks and bonds, are bought and sold.</a:t>
            </a:r>
          </a:p>
          <a:p>
            <a:pPr marL="255600" lvl="0">
              <a:spcBef>
                <a:spcPts val="600"/>
              </a:spcBef>
              <a:buSzPts val="2200"/>
            </a:pPr>
            <a:r>
              <a:rPr lang="en-US" sz="2200" b="1" noProof="0" dirty="0"/>
              <a:t>Financial security</a:t>
            </a:r>
            <a:r>
              <a:rPr lang="en-US" sz="2200" noProof="0" dirty="0"/>
              <a:t>: A document (sometimes electronic) stating the terms under which funds pass from the buyer of the security to the seller.</a:t>
            </a:r>
          </a:p>
          <a:p>
            <a:pPr marL="255600" lvl="0">
              <a:spcBef>
                <a:spcPts val="600"/>
              </a:spcBef>
              <a:buSzPts val="2200"/>
            </a:pPr>
            <a:r>
              <a:rPr lang="en-US" sz="2200" b="1" noProof="0" dirty="0"/>
              <a:t>Stock</a:t>
            </a:r>
            <a:r>
              <a:rPr lang="en-US" sz="2200" noProof="0" dirty="0"/>
              <a:t>: A financial security representing partial ownership of a firm.</a:t>
            </a:r>
          </a:p>
          <a:p>
            <a:pPr marL="255600" lvl="0">
              <a:spcBef>
                <a:spcPts val="600"/>
              </a:spcBef>
              <a:buSzPts val="2200"/>
            </a:pPr>
            <a:r>
              <a:rPr lang="en-US" sz="2200" b="1" noProof="0" dirty="0"/>
              <a:t>Bond</a:t>
            </a:r>
            <a:r>
              <a:rPr lang="en-US" sz="2200" noProof="0" dirty="0"/>
              <a:t>: A financial security promising to repay a fixed amount of funds. A bond is essentially a loan from a household to a firm.</a:t>
            </a:r>
          </a:p>
        </p:txBody>
      </p:sp>
      <p:sp>
        <p:nvSpPr>
          <p:cNvPr id="5" name="Content Placeholder 4"/>
          <p:cNvSpPr>
            <a:spLocks noGrp="1"/>
          </p:cNvSpPr>
          <p:nvPr>
            <p:ph sz="quarter" idx="14"/>
          </p:nvPr>
        </p:nvSpPr>
        <p:spPr>
          <a:xfrm>
            <a:off x="457200" y="5047012"/>
            <a:ext cx="8229600" cy="1202335"/>
          </a:xfrm>
        </p:spPr>
        <p:txBody>
          <a:bodyPr/>
          <a:lstStyle/>
          <a:p>
            <a:pPr marL="432" indent="0">
              <a:buNone/>
            </a:pPr>
            <a:r>
              <a:rPr lang="en-US" sz="2200" b="1" noProof="0" dirty="0"/>
              <a:t>Financial intermediaries</a:t>
            </a:r>
            <a:r>
              <a:rPr lang="en-US" sz="2200" noProof="0" dirty="0"/>
              <a:t> are firms, such as banks, mutual funds, pension funds, and insurance companies, that borrow funds from savers and lend them to borrowers.</a:t>
            </a:r>
          </a:p>
        </p:txBody>
      </p:sp>
    </p:spTree>
    <p:extLst>
      <p:ext uri="{BB962C8B-B14F-4D97-AF65-F5344CB8AC3E}">
        <p14:creationId xmlns:p14="http://schemas.microsoft.com/office/powerpoint/2010/main" val="381922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lstStyle/>
          <a:p>
            <a:r>
              <a:rPr lang="en-US" sz="3200" noProof="0" dirty="0"/>
              <a:t>The Services the Financial System Provides</a:t>
            </a:r>
          </a:p>
        </p:txBody>
      </p:sp>
      <p:sp>
        <p:nvSpPr>
          <p:cNvPr id="4" name="Content Placeholder 3"/>
          <p:cNvSpPr>
            <a:spLocks noGrp="1"/>
          </p:cNvSpPr>
          <p:nvPr>
            <p:ph sz="quarter" idx="13"/>
          </p:nvPr>
        </p:nvSpPr>
        <p:spPr>
          <a:xfrm>
            <a:off x="457200" y="1520825"/>
            <a:ext cx="8232128" cy="1459880"/>
          </a:xfrm>
        </p:spPr>
        <p:txBody>
          <a:bodyPr/>
          <a:lstStyle/>
          <a:p>
            <a:pPr marL="0" lvl="0" indent="0">
              <a:spcBef>
                <a:spcPts val="600"/>
              </a:spcBef>
              <a:buSzPts val="2200"/>
              <a:buNone/>
            </a:pPr>
            <a:r>
              <a:rPr lang="en-US" sz="2000" b="1" noProof="0" dirty="0"/>
              <a:t>Risk sharing</a:t>
            </a:r>
          </a:p>
          <a:p>
            <a:pPr marL="255600" lvl="0">
              <a:spcBef>
                <a:spcPts val="600"/>
              </a:spcBef>
            </a:pPr>
            <a:r>
              <a:rPr lang="en-US" sz="2000" noProof="0" dirty="0"/>
              <a:t>By allowing investors to spread their money over many different assets, investors can reduce their risk while maintaining a high expected return on their investment.</a:t>
            </a:r>
          </a:p>
        </p:txBody>
      </p:sp>
      <p:sp>
        <p:nvSpPr>
          <p:cNvPr id="5" name="Content Placeholder 4"/>
          <p:cNvSpPr>
            <a:spLocks noGrp="1"/>
          </p:cNvSpPr>
          <p:nvPr>
            <p:ph sz="quarter" idx="14"/>
          </p:nvPr>
        </p:nvSpPr>
        <p:spPr>
          <a:xfrm>
            <a:off x="457200" y="3051955"/>
            <a:ext cx="8232128" cy="1163783"/>
          </a:xfrm>
        </p:spPr>
        <p:txBody>
          <a:bodyPr/>
          <a:lstStyle/>
          <a:p>
            <a:pPr marL="0" lvl="0" indent="0">
              <a:spcBef>
                <a:spcPts val="600"/>
              </a:spcBef>
              <a:buSzPts val="2200"/>
              <a:buNone/>
            </a:pPr>
            <a:r>
              <a:rPr lang="en-US" sz="2000" b="1" noProof="0" dirty="0"/>
              <a:t>Liquidity</a:t>
            </a:r>
          </a:p>
          <a:p>
            <a:pPr marL="255600" lvl="0">
              <a:spcBef>
                <a:spcPts val="600"/>
              </a:spcBef>
            </a:pPr>
            <a:r>
              <a:rPr lang="en-US" sz="2000" noProof="0" dirty="0"/>
              <a:t>The financial system allows savers to quickly convert their investments into cash.</a:t>
            </a:r>
          </a:p>
        </p:txBody>
      </p:sp>
      <p:sp>
        <p:nvSpPr>
          <p:cNvPr id="6" name="Content Placeholder 5"/>
          <p:cNvSpPr>
            <a:spLocks noGrp="1"/>
          </p:cNvSpPr>
          <p:nvPr>
            <p:ph sz="quarter" idx="15"/>
          </p:nvPr>
        </p:nvSpPr>
        <p:spPr>
          <a:xfrm>
            <a:off x="457200" y="4298120"/>
            <a:ext cx="8232128" cy="1841423"/>
          </a:xfrm>
        </p:spPr>
        <p:txBody>
          <a:bodyPr/>
          <a:lstStyle/>
          <a:p>
            <a:pPr marL="0" lvl="0" indent="0">
              <a:spcBef>
                <a:spcPts val="600"/>
              </a:spcBef>
              <a:buSzPts val="2200"/>
              <a:buNone/>
            </a:pPr>
            <a:r>
              <a:rPr lang="en-US" sz="2000" b="1" noProof="0" dirty="0"/>
              <a:t>Information</a:t>
            </a:r>
          </a:p>
          <a:p>
            <a:pPr marL="255600">
              <a:spcBef>
                <a:spcPts val="600"/>
              </a:spcBef>
            </a:pPr>
            <a:r>
              <a:rPr lang="en-US" sz="2000" noProof="0" dirty="0"/>
              <a:t>The prices of financial securities represent the beliefs of other investors and financial intermediaries about the future revenue stream from holding those securities.</a:t>
            </a:r>
          </a:p>
          <a:p>
            <a:pPr marL="255600">
              <a:spcBef>
                <a:spcPts val="600"/>
              </a:spcBef>
            </a:pPr>
            <a:r>
              <a:rPr lang="en-US" sz="2000" noProof="0" dirty="0"/>
              <a:t>This aggregation of information makes funds flow to the right firms.</a:t>
            </a:r>
          </a:p>
        </p:txBody>
      </p:sp>
    </p:spTree>
    <p:extLst>
      <p:ext uri="{BB962C8B-B14F-4D97-AF65-F5344CB8AC3E}">
        <p14:creationId xmlns:p14="http://schemas.microsoft.com/office/powerpoint/2010/main" val="1322097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animEffect transition="in" filter="fade">
                                      <p:cBhvr>
                                        <p:cTn id="27" dur="500"/>
                                        <p:tgtEl>
                                          <p:spTgt spid="6">
                                            <p:txEl>
                                              <p:pRg st="1" end="1"/>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The Macroeconomics of Savings and Investment</a:t>
            </a:r>
          </a:p>
        </p:txBody>
      </p:sp>
      <p:sp>
        <p:nvSpPr>
          <p:cNvPr id="4" name="Content Placeholder 3"/>
          <p:cNvSpPr>
            <a:spLocks noGrp="1"/>
          </p:cNvSpPr>
          <p:nvPr>
            <p:ph sz="quarter" idx="13"/>
          </p:nvPr>
        </p:nvSpPr>
        <p:spPr>
          <a:xfrm>
            <a:off x="457200" y="1552574"/>
            <a:ext cx="8045532" cy="1748765"/>
          </a:xfrm>
        </p:spPr>
        <p:txBody>
          <a:bodyPr/>
          <a:lstStyle/>
          <a:p>
            <a:pPr marL="0" lvl="0" indent="0">
              <a:buSzPts val="2200"/>
              <a:buNone/>
            </a:pPr>
            <a:r>
              <a:rPr lang="en-US" sz="1800" noProof="0" dirty="0"/>
              <a:t>We will now derive the result that </a:t>
            </a:r>
            <a:r>
              <a:rPr lang="en-US" sz="1800" b="1" noProof="0" dirty="0"/>
              <a:t>the total value of saving in the economy must equal the total value of investment</a:t>
            </a:r>
            <a:r>
              <a:rPr lang="en-US" sz="1800" i="1" noProof="0" dirty="0"/>
              <a:t>.</a:t>
            </a:r>
            <a:endParaRPr lang="en-US" sz="1800" noProof="0" dirty="0"/>
          </a:p>
          <a:p>
            <a:pPr marL="0" lvl="0" indent="0">
              <a:buSzPts val="2200"/>
              <a:buNone/>
            </a:pPr>
            <a:r>
              <a:rPr lang="en-US" sz="1800" noProof="0" dirty="0"/>
              <a:t>Recall that we can express the G</a:t>
            </a:r>
            <a:r>
              <a:rPr lang="en-US" sz="100" noProof="0" dirty="0"/>
              <a:t> </a:t>
            </a:r>
            <a:r>
              <a:rPr lang="en-US" sz="1800" noProof="0" dirty="0"/>
              <a:t>D</a:t>
            </a:r>
            <a:r>
              <a:rPr lang="en-US" sz="100" noProof="0" dirty="0"/>
              <a:t> </a:t>
            </a:r>
            <a:r>
              <a:rPr lang="en-US" sz="1800" noProof="0" dirty="0"/>
              <a:t>P of a nation (</a:t>
            </a:r>
            <a:r>
              <a:rPr lang="en-US" sz="1800" i="1" noProof="0" dirty="0"/>
              <a:t>Y</a:t>
            </a:r>
            <a:r>
              <a:rPr lang="en-US" sz="1800" noProof="0" dirty="0"/>
              <a:t>) as the sum of consumption (</a:t>
            </a:r>
            <a:r>
              <a:rPr lang="en-US" sz="1800" i="1" noProof="0" dirty="0"/>
              <a:t>C</a:t>
            </a:r>
            <a:r>
              <a:rPr lang="en-US" sz="1800" noProof="0" dirty="0"/>
              <a:t>), investment (</a:t>
            </a:r>
            <a:r>
              <a:rPr lang="en-US" sz="1800" i="1" noProof="0" dirty="0"/>
              <a:t>I</a:t>
            </a:r>
            <a:r>
              <a:rPr lang="en-US" sz="1800" noProof="0" dirty="0"/>
              <a:t>), government purchases (</a:t>
            </a:r>
            <a:r>
              <a:rPr lang="en-US" sz="1800" i="1" noProof="0" dirty="0"/>
              <a:t>G</a:t>
            </a:r>
            <a:r>
              <a:rPr lang="en-US" sz="1800" noProof="0" dirty="0"/>
              <a:t>), and net exports (</a:t>
            </a:r>
            <a:r>
              <a:rPr lang="en-US" sz="1800" i="1" noProof="0" dirty="0"/>
              <a:t>N</a:t>
            </a:r>
            <a:r>
              <a:rPr lang="en-US" sz="100" i="1" noProof="0" dirty="0"/>
              <a:t> </a:t>
            </a:r>
            <a:r>
              <a:rPr lang="en-US" sz="1800" i="1" noProof="0" dirty="0"/>
              <a:t>X</a:t>
            </a:r>
            <a:r>
              <a:rPr lang="en-US" sz="1800" noProof="0" dirty="0"/>
              <a:t>). That is,</a:t>
            </a:r>
          </a:p>
        </p:txBody>
      </p:sp>
      <p:graphicFrame>
        <p:nvGraphicFramePr>
          <p:cNvPr id="8" name="Object 7" descr="Y equals C plus I plus G plus N X"/>
          <p:cNvGraphicFramePr>
            <a:graphicFrameLocks noChangeAspect="1"/>
          </p:cNvGraphicFramePr>
          <p:nvPr>
            <p:extLst>
              <p:ext uri="{D42A27DB-BD31-4B8C-83A1-F6EECF244321}">
                <p14:modId xmlns:p14="http://schemas.microsoft.com/office/powerpoint/2010/main" val="2862650662"/>
              </p:ext>
            </p:extLst>
          </p:nvPr>
        </p:nvGraphicFramePr>
        <p:xfrm>
          <a:off x="3579403" y="3356874"/>
          <a:ext cx="1985195" cy="277927"/>
        </p:xfrm>
        <a:graphic>
          <a:graphicData uri="http://schemas.openxmlformats.org/presentationml/2006/ole">
            <mc:AlternateContent xmlns:mc="http://schemas.openxmlformats.org/markup-compatibility/2006">
              <mc:Choice xmlns:v="urn:schemas-microsoft-com:vml" Requires="v">
                <p:oleObj name="Equation" r:id="rId2" imgW="1269720" imgH="177480" progId="Equation.DSMT4">
                  <p:embed/>
                </p:oleObj>
              </mc:Choice>
              <mc:Fallback>
                <p:oleObj name="Equation" r:id="rId2" imgW="1269720" imgH="177480" progId="Equation.DSMT4">
                  <p:embed/>
                  <p:pic>
                    <p:nvPicPr>
                      <p:cNvPr id="8" name="Object 7" descr="Y equals C plus I plus G plus N X"/>
                      <p:cNvPicPr/>
                      <p:nvPr/>
                    </p:nvPicPr>
                    <p:blipFill>
                      <a:blip r:embed="rId3"/>
                      <a:stretch>
                        <a:fillRect/>
                      </a:stretch>
                    </p:blipFill>
                    <p:spPr>
                      <a:xfrm>
                        <a:off x="3579403" y="3356874"/>
                        <a:ext cx="1985195" cy="277927"/>
                      </a:xfrm>
                      <a:prstGeom prst="rect">
                        <a:avLst/>
                      </a:prstGeom>
                    </p:spPr>
                  </p:pic>
                </p:oleObj>
              </mc:Fallback>
            </mc:AlternateContent>
          </a:graphicData>
        </a:graphic>
      </p:graphicFrame>
      <p:sp>
        <p:nvSpPr>
          <p:cNvPr id="5" name="Content Placeholder 4"/>
          <p:cNvSpPr>
            <a:spLocks noGrp="1"/>
          </p:cNvSpPr>
          <p:nvPr>
            <p:ph sz="quarter" idx="14"/>
          </p:nvPr>
        </p:nvSpPr>
        <p:spPr>
          <a:xfrm>
            <a:off x="457200" y="3690335"/>
            <a:ext cx="7083631" cy="442277"/>
          </a:xfrm>
        </p:spPr>
        <p:txBody>
          <a:bodyPr/>
          <a:lstStyle/>
          <a:p>
            <a:pPr marL="0" lvl="0" indent="0">
              <a:spcBef>
                <a:spcPts val="600"/>
              </a:spcBef>
              <a:buSzPts val="2200"/>
              <a:buNone/>
            </a:pPr>
            <a:r>
              <a:rPr lang="en-US" sz="1800" noProof="0" dirty="0"/>
              <a:t>We will assume a </a:t>
            </a:r>
            <a:r>
              <a:rPr lang="en-US" sz="1800" b="1" noProof="0" dirty="0"/>
              <a:t>closed economy</a:t>
            </a:r>
            <a:r>
              <a:rPr lang="en-US" sz="1800" noProof="0" dirty="0"/>
              <a:t>, with no exports or imports; so</a:t>
            </a:r>
          </a:p>
        </p:txBody>
      </p:sp>
      <p:graphicFrame>
        <p:nvGraphicFramePr>
          <p:cNvPr id="9" name="Object 8" descr="Y = C + I + G"/>
          <p:cNvGraphicFramePr>
            <a:graphicFrameLocks noChangeAspect="1"/>
          </p:cNvGraphicFramePr>
          <p:nvPr>
            <p:extLst>
              <p:ext uri="{D42A27DB-BD31-4B8C-83A1-F6EECF244321}">
                <p14:modId xmlns:p14="http://schemas.microsoft.com/office/powerpoint/2010/main" val="3501273879"/>
              </p:ext>
            </p:extLst>
          </p:nvPr>
        </p:nvGraphicFramePr>
        <p:xfrm>
          <a:off x="3877469" y="4200021"/>
          <a:ext cx="1389062" cy="277812"/>
        </p:xfrm>
        <a:graphic>
          <a:graphicData uri="http://schemas.openxmlformats.org/presentationml/2006/ole">
            <mc:AlternateContent xmlns:mc="http://schemas.openxmlformats.org/markup-compatibility/2006">
              <mc:Choice xmlns:v="urn:schemas-microsoft-com:vml" Requires="v">
                <p:oleObj name="Equation" r:id="rId4" imgW="888840" imgH="177480" progId="Equation.DSMT4">
                  <p:embed/>
                </p:oleObj>
              </mc:Choice>
              <mc:Fallback>
                <p:oleObj name="Equation" r:id="rId4" imgW="888840" imgH="177480" progId="Equation.DSMT4">
                  <p:embed/>
                  <p:pic>
                    <p:nvPicPr>
                      <p:cNvPr id="9" name="Object 8" descr="Y = C + I + G"/>
                      <p:cNvPicPr/>
                      <p:nvPr/>
                    </p:nvPicPr>
                    <p:blipFill>
                      <a:blip r:embed="rId5"/>
                      <a:stretch>
                        <a:fillRect/>
                      </a:stretch>
                    </p:blipFill>
                    <p:spPr>
                      <a:xfrm>
                        <a:off x="3877469" y="4200021"/>
                        <a:ext cx="1389062" cy="277812"/>
                      </a:xfrm>
                      <a:prstGeom prst="rect">
                        <a:avLst/>
                      </a:prstGeom>
                    </p:spPr>
                  </p:pic>
                </p:oleObj>
              </mc:Fallback>
            </mc:AlternateContent>
          </a:graphicData>
        </a:graphic>
      </p:graphicFrame>
      <p:sp>
        <p:nvSpPr>
          <p:cNvPr id="6" name="Content Placeholder 5"/>
          <p:cNvSpPr>
            <a:spLocks noGrp="1"/>
          </p:cNvSpPr>
          <p:nvPr>
            <p:ph sz="quarter" idx="15"/>
          </p:nvPr>
        </p:nvSpPr>
        <p:spPr>
          <a:xfrm>
            <a:off x="457200" y="4557116"/>
            <a:ext cx="6572992" cy="442395"/>
          </a:xfrm>
        </p:spPr>
        <p:txBody>
          <a:bodyPr/>
          <a:lstStyle/>
          <a:p>
            <a:pPr marL="0" lvl="0" indent="0">
              <a:spcBef>
                <a:spcPts val="600"/>
              </a:spcBef>
              <a:buSzPts val="2200"/>
              <a:buNone/>
            </a:pPr>
            <a:r>
              <a:rPr lang="en-US" sz="1800" noProof="0" dirty="0"/>
              <a:t>We can rearrange this to obtain an expression for investment:</a:t>
            </a:r>
          </a:p>
        </p:txBody>
      </p:sp>
      <p:graphicFrame>
        <p:nvGraphicFramePr>
          <p:cNvPr id="10" name="Object 9" descr="I = Y minus C minus G"/>
          <p:cNvGraphicFramePr>
            <a:graphicFrameLocks noChangeAspect="1"/>
          </p:cNvGraphicFramePr>
          <p:nvPr>
            <p:extLst>
              <p:ext uri="{D42A27DB-BD31-4B8C-83A1-F6EECF244321}">
                <p14:modId xmlns:p14="http://schemas.microsoft.com/office/powerpoint/2010/main" val="3945518880"/>
              </p:ext>
            </p:extLst>
          </p:nvPr>
        </p:nvGraphicFramePr>
        <p:xfrm>
          <a:off x="3877469" y="5114421"/>
          <a:ext cx="1389062" cy="277812"/>
        </p:xfrm>
        <a:graphic>
          <a:graphicData uri="http://schemas.openxmlformats.org/presentationml/2006/ole">
            <mc:AlternateContent xmlns:mc="http://schemas.openxmlformats.org/markup-compatibility/2006">
              <mc:Choice xmlns:v="urn:schemas-microsoft-com:vml" Requires="v">
                <p:oleObj name="Equation" r:id="rId6" imgW="888840" imgH="177480" progId="Equation.DSMT4">
                  <p:embed/>
                </p:oleObj>
              </mc:Choice>
              <mc:Fallback>
                <p:oleObj name="Equation" r:id="rId6" imgW="888840" imgH="177480" progId="Equation.DSMT4">
                  <p:embed/>
                  <p:pic>
                    <p:nvPicPr>
                      <p:cNvPr id="10" name="Object 9" descr="I = Y minus C minus G"/>
                      <p:cNvPicPr/>
                      <p:nvPr/>
                    </p:nvPicPr>
                    <p:blipFill>
                      <a:blip r:embed="rId7"/>
                      <a:stretch>
                        <a:fillRect/>
                      </a:stretch>
                    </p:blipFill>
                    <p:spPr>
                      <a:xfrm>
                        <a:off x="3877469" y="5114421"/>
                        <a:ext cx="1389062" cy="277812"/>
                      </a:xfrm>
                      <a:prstGeom prst="rect">
                        <a:avLst/>
                      </a:prstGeom>
                    </p:spPr>
                  </p:pic>
                </p:oleObj>
              </mc:Fallback>
            </mc:AlternateContent>
          </a:graphicData>
        </a:graphic>
      </p:graphicFrame>
      <p:sp>
        <p:nvSpPr>
          <p:cNvPr id="7" name="Content Placeholder 6"/>
          <p:cNvSpPr>
            <a:spLocks noGrp="1"/>
          </p:cNvSpPr>
          <p:nvPr>
            <p:ph sz="quarter" idx="16"/>
          </p:nvPr>
        </p:nvSpPr>
        <p:spPr>
          <a:xfrm>
            <a:off x="457200" y="5486399"/>
            <a:ext cx="8232128" cy="822325"/>
          </a:xfrm>
        </p:spPr>
        <p:txBody>
          <a:bodyPr/>
          <a:lstStyle/>
          <a:p>
            <a:pPr marL="0" indent="0">
              <a:buNone/>
            </a:pPr>
            <a:r>
              <a:rPr lang="en-US" sz="1800" noProof="0" dirty="0"/>
              <a:t>That is, investment in a closed economy is equal to income minus consumption and government purchases.</a:t>
            </a:r>
          </a:p>
        </p:txBody>
      </p:sp>
    </p:spTree>
    <p:extLst>
      <p:ext uri="{BB962C8B-B14F-4D97-AF65-F5344CB8AC3E}">
        <p14:creationId xmlns:p14="http://schemas.microsoft.com/office/powerpoint/2010/main" val="3392207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animEffect transition="in" filter="fade">
                                      <p:cBhvr>
                                        <p:cTn id="27" dur="500"/>
                                        <p:tgtEl>
                                          <p:spTgt spid="6">
                                            <p:txEl>
                                              <p:pRg st="0" end="0"/>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1"/>
              </a:ext>
            </a:extLst>
          </p:cNvPr>
          <p:cNvSpPr>
            <a:spLocks noGrp="1"/>
          </p:cNvSpPr>
          <p:nvPr>
            <p:ph type="title"/>
          </p:nvPr>
        </p:nvSpPr>
        <p:spPr/>
        <p:txBody>
          <a:bodyPr/>
          <a:lstStyle/>
          <a:p>
            <a:r>
              <a:rPr lang="en-US" noProof="0" dirty="0"/>
              <a:t>Savings</a:t>
            </a:r>
          </a:p>
        </p:txBody>
      </p:sp>
      <p:sp>
        <p:nvSpPr>
          <p:cNvPr id="4" name="Content Placeholder 3">
            <a:extLst>
              <a:ext uri="{C183D7F6-B498-43B3-948B-1728B52AA6E4}">
                <adec:decorative xmlns:adec="http://schemas.microsoft.com/office/drawing/2017/decorative" val="1"/>
              </a:ext>
            </a:extLst>
          </p:cNvPr>
          <p:cNvSpPr>
            <a:spLocks noGrp="1"/>
          </p:cNvSpPr>
          <p:nvPr>
            <p:ph sz="quarter" idx="13"/>
          </p:nvPr>
        </p:nvSpPr>
        <p:spPr>
          <a:xfrm>
            <a:off x="535578" y="1657079"/>
            <a:ext cx="6596743" cy="371228"/>
          </a:xfrm>
        </p:spPr>
        <p:txBody>
          <a:bodyPr lIns="0" tIns="0" rIns="0" bIns="0"/>
          <a:lstStyle/>
          <a:p>
            <a:pPr marL="432" indent="0">
              <a:buNone/>
            </a:pPr>
            <a:r>
              <a:rPr lang="en-US" sz="2000" noProof="0" dirty="0"/>
              <a:t>Savings is composed of </a:t>
            </a:r>
            <a:r>
              <a:rPr lang="en-US" sz="2000" b="1" noProof="0" dirty="0"/>
              <a:t>private savings</a:t>
            </a:r>
            <a:r>
              <a:rPr lang="en-US" sz="2000" noProof="0" dirty="0"/>
              <a:t> (by households,</a:t>
            </a:r>
          </a:p>
        </p:txBody>
      </p:sp>
      <p:graphicFrame>
        <p:nvGraphicFramePr>
          <p:cNvPr id="18" name="Object 17" descr="S sub private right parentheses"/>
          <p:cNvGraphicFramePr>
            <a:graphicFrameLocks noChangeAspect="1"/>
          </p:cNvGraphicFramePr>
          <p:nvPr>
            <p:extLst>
              <p:ext uri="{D42A27DB-BD31-4B8C-83A1-F6EECF244321}">
                <p14:modId xmlns:p14="http://schemas.microsoft.com/office/powerpoint/2010/main" val="106289223"/>
              </p:ext>
            </p:extLst>
          </p:nvPr>
        </p:nvGraphicFramePr>
        <p:xfrm>
          <a:off x="7180271" y="1665708"/>
          <a:ext cx="776912" cy="368011"/>
        </p:xfrm>
        <a:graphic>
          <a:graphicData uri="http://schemas.openxmlformats.org/presentationml/2006/ole">
            <mc:AlternateContent xmlns:mc="http://schemas.openxmlformats.org/markup-compatibility/2006">
              <mc:Choice xmlns:v="urn:schemas-microsoft-com:vml" Requires="v">
                <p:oleObj name="Equation" r:id="rId2" imgW="482400" imgH="228600" progId="Equation.DSMT4">
                  <p:embed/>
                </p:oleObj>
              </mc:Choice>
              <mc:Fallback>
                <p:oleObj name="Equation" r:id="rId2" imgW="482400" imgH="228600" progId="Equation.DSMT4">
                  <p:embed/>
                  <p:pic>
                    <p:nvPicPr>
                      <p:cNvPr id="18" name="Object 17" descr="S sub private right parentheses"/>
                      <p:cNvPicPr/>
                      <p:nvPr/>
                    </p:nvPicPr>
                    <p:blipFill>
                      <a:blip r:embed="rId3"/>
                      <a:stretch>
                        <a:fillRect/>
                      </a:stretch>
                    </p:blipFill>
                    <p:spPr>
                      <a:xfrm>
                        <a:off x="7180271" y="1665708"/>
                        <a:ext cx="776912" cy="368011"/>
                      </a:xfrm>
                      <a:prstGeom prst="rect">
                        <a:avLst/>
                      </a:prstGeom>
                    </p:spPr>
                  </p:pic>
                </p:oleObj>
              </mc:Fallback>
            </mc:AlternateContent>
          </a:graphicData>
        </a:graphic>
      </p:graphicFrame>
      <p:sp>
        <p:nvSpPr>
          <p:cNvPr id="5" name="Content Placeholder 4"/>
          <p:cNvSpPr>
            <a:spLocks noGrp="1"/>
          </p:cNvSpPr>
          <p:nvPr>
            <p:ph sz="quarter" idx="14"/>
          </p:nvPr>
        </p:nvSpPr>
        <p:spPr>
          <a:xfrm>
            <a:off x="535579" y="2091354"/>
            <a:ext cx="4542312" cy="364465"/>
          </a:xfrm>
        </p:spPr>
        <p:txBody>
          <a:bodyPr lIns="0" tIns="0" rIns="0" bIns="0"/>
          <a:lstStyle/>
          <a:p>
            <a:pPr marL="432" indent="0">
              <a:buNone/>
            </a:pPr>
            <a:r>
              <a:rPr lang="en-US" sz="2000" noProof="0" dirty="0"/>
              <a:t>and public savings (by the government,</a:t>
            </a:r>
          </a:p>
        </p:txBody>
      </p:sp>
      <p:graphicFrame>
        <p:nvGraphicFramePr>
          <p:cNvPr id="19" name="Object 18" descr="S sub public right parentheses."/>
          <p:cNvGraphicFramePr>
            <a:graphicFrameLocks noChangeAspect="1"/>
          </p:cNvGraphicFramePr>
          <p:nvPr>
            <p:extLst>
              <p:ext uri="{D42A27DB-BD31-4B8C-83A1-F6EECF244321}">
                <p14:modId xmlns:p14="http://schemas.microsoft.com/office/powerpoint/2010/main" val="3094022520"/>
              </p:ext>
            </p:extLst>
          </p:nvPr>
        </p:nvGraphicFramePr>
        <p:xfrm>
          <a:off x="5139166" y="2079479"/>
          <a:ext cx="776912" cy="368011"/>
        </p:xfrm>
        <a:graphic>
          <a:graphicData uri="http://schemas.openxmlformats.org/presentationml/2006/ole">
            <mc:AlternateContent xmlns:mc="http://schemas.openxmlformats.org/markup-compatibility/2006">
              <mc:Choice xmlns:v="urn:schemas-microsoft-com:vml" Requires="v">
                <p:oleObj name="Equation" r:id="rId4" imgW="482400" imgH="228600" progId="Equation.DSMT4">
                  <p:embed/>
                </p:oleObj>
              </mc:Choice>
              <mc:Fallback>
                <p:oleObj name="Equation" r:id="rId4" imgW="482400" imgH="228600" progId="Equation.DSMT4">
                  <p:embed/>
                  <p:pic>
                    <p:nvPicPr>
                      <p:cNvPr id="19" name="Object 18" descr="S sub public right parentheses."/>
                      <p:cNvPicPr/>
                      <p:nvPr/>
                    </p:nvPicPr>
                    <p:blipFill>
                      <a:blip r:embed="rId5"/>
                      <a:stretch>
                        <a:fillRect/>
                      </a:stretch>
                    </p:blipFill>
                    <p:spPr>
                      <a:xfrm>
                        <a:off x="5139166" y="2079479"/>
                        <a:ext cx="776912" cy="368011"/>
                      </a:xfrm>
                      <a:prstGeom prst="rect">
                        <a:avLst/>
                      </a:prstGeom>
                    </p:spPr>
                  </p:pic>
                </p:oleObj>
              </mc:Fallback>
            </mc:AlternateContent>
          </a:graphicData>
        </a:graphic>
      </p:graphicFrame>
      <p:graphicFrame>
        <p:nvGraphicFramePr>
          <p:cNvPr id="20" name="Object 19" descr="S sub private "/>
          <p:cNvGraphicFramePr>
            <a:graphicFrameLocks noChangeAspect="1"/>
          </p:cNvGraphicFramePr>
          <p:nvPr>
            <p:extLst>
              <p:ext uri="{D42A27DB-BD31-4B8C-83A1-F6EECF244321}">
                <p14:modId xmlns:p14="http://schemas.microsoft.com/office/powerpoint/2010/main" val="2802516067"/>
              </p:ext>
            </p:extLst>
          </p:nvPr>
        </p:nvGraphicFramePr>
        <p:xfrm>
          <a:off x="546691" y="2568015"/>
          <a:ext cx="674687" cy="368300"/>
        </p:xfrm>
        <a:graphic>
          <a:graphicData uri="http://schemas.openxmlformats.org/presentationml/2006/ole">
            <mc:AlternateContent xmlns:mc="http://schemas.openxmlformats.org/markup-compatibility/2006">
              <mc:Choice xmlns:v="urn:schemas-microsoft-com:vml" Requires="v">
                <p:oleObj name="Equation" r:id="rId6" imgW="419040" imgH="228600" progId="Equation.DSMT4">
                  <p:embed/>
                </p:oleObj>
              </mc:Choice>
              <mc:Fallback>
                <p:oleObj name="Equation" r:id="rId6" imgW="419040" imgH="228600" progId="Equation.DSMT4">
                  <p:embed/>
                  <p:pic>
                    <p:nvPicPr>
                      <p:cNvPr id="20" name="Object 19" descr="S sub private "/>
                      <p:cNvPicPr/>
                      <p:nvPr/>
                    </p:nvPicPr>
                    <p:blipFill>
                      <a:blip r:embed="rId7"/>
                      <a:stretch>
                        <a:fillRect/>
                      </a:stretch>
                    </p:blipFill>
                    <p:spPr>
                      <a:xfrm>
                        <a:off x="546691" y="2568015"/>
                        <a:ext cx="674687" cy="368300"/>
                      </a:xfrm>
                      <a:prstGeom prst="rect">
                        <a:avLst/>
                      </a:prstGeom>
                    </p:spPr>
                  </p:pic>
                </p:oleObj>
              </mc:Fallback>
            </mc:AlternateContent>
          </a:graphicData>
        </a:graphic>
      </p:graphicFrame>
      <p:sp>
        <p:nvSpPr>
          <p:cNvPr id="6" name="Content Placeholder 5">
            <a:extLst>
              <a:ext uri="{C183D7F6-B498-43B3-948B-1728B52AA6E4}">
                <adec:decorative xmlns:adec="http://schemas.microsoft.com/office/drawing/2017/decorative" val="1"/>
              </a:ext>
            </a:extLst>
          </p:cNvPr>
          <p:cNvSpPr>
            <a:spLocks noGrp="1"/>
          </p:cNvSpPr>
          <p:nvPr>
            <p:ph sz="quarter" idx="15"/>
          </p:nvPr>
        </p:nvSpPr>
        <p:spPr>
          <a:xfrm>
            <a:off x="1292628" y="2568015"/>
            <a:ext cx="7543800" cy="368300"/>
          </a:xfrm>
        </p:spPr>
        <p:txBody>
          <a:bodyPr lIns="0" tIns="0" rIns="0" bIns="0"/>
          <a:lstStyle/>
          <a:p>
            <a:pPr marL="432" indent="0">
              <a:buNone/>
            </a:pPr>
            <a:r>
              <a:rPr lang="en-US" sz="2000" noProof="0" dirty="0"/>
              <a:t>is household income that is not spent; household income includes</a:t>
            </a:r>
          </a:p>
        </p:txBody>
      </p:sp>
      <p:sp>
        <p:nvSpPr>
          <p:cNvPr id="7" name="Content Placeholder 6">
            <a:extLst>
              <a:ext uri="{C183D7F6-B498-43B3-948B-1728B52AA6E4}">
                <adec:decorative xmlns:adec="http://schemas.microsoft.com/office/drawing/2017/decorative" val="1"/>
              </a:ext>
            </a:extLst>
          </p:cNvPr>
          <p:cNvSpPr>
            <a:spLocks noGrp="1"/>
          </p:cNvSpPr>
          <p:nvPr>
            <p:ph sz="quarter" idx="16"/>
          </p:nvPr>
        </p:nvSpPr>
        <p:spPr>
          <a:xfrm>
            <a:off x="535578" y="3001011"/>
            <a:ext cx="8229600" cy="654213"/>
          </a:xfrm>
        </p:spPr>
        <p:txBody>
          <a:bodyPr lIns="0" tIns="0" rIns="0" bIns="0"/>
          <a:lstStyle/>
          <a:p>
            <a:pPr marL="0" lvl="0" indent="0">
              <a:spcBef>
                <a:spcPts val="600"/>
              </a:spcBef>
              <a:buSzPts val="2200"/>
              <a:buNone/>
            </a:pPr>
            <a:r>
              <a:rPr lang="en-US" sz="2000" noProof="0" dirty="0"/>
              <a:t>payments for factors of production (</a:t>
            </a:r>
            <a:r>
              <a:rPr lang="en-US" sz="2000" i="1" noProof="0" dirty="0"/>
              <a:t>Y)</a:t>
            </a:r>
            <a:r>
              <a:rPr lang="en-US" sz="2000" noProof="0" dirty="0"/>
              <a:t> and transfer payments (</a:t>
            </a:r>
            <a:r>
              <a:rPr lang="en-US" sz="2000" i="1" noProof="0" dirty="0"/>
              <a:t>T</a:t>
            </a:r>
            <a:r>
              <a:rPr lang="en-US" sz="100" i="1" noProof="0" dirty="0"/>
              <a:t> </a:t>
            </a:r>
            <a:r>
              <a:rPr lang="en-US" sz="2000" i="1" noProof="0" dirty="0"/>
              <a:t>R</a:t>
            </a:r>
            <a:r>
              <a:rPr lang="en-US" sz="2000" noProof="0" dirty="0"/>
              <a:t>); households consume (</a:t>
            </a:r>
            <a:r>
              <a:rPr lang="en-US" sz="2000" i="1" noProof="0" dirty="0"/>
              <a:t>C</a:t>
            </a:r>
            <a:r>
              <a:rPr lang="en-US" sz="2000" noProof="0" dirty="0"/>
              <a:t>) and pay taxes (</a:t>
            </a:r>
            <a:r>
              <a:rPr lang="en-US" sz="2000" i="1" noProof="0" dirty="0"/>
              <a:t>T</a:t>
            </a:r>
            <a:r>
              <a:rPr lang="en-US" sz="2000" noProof="0" dirty="0"/>
              <a:t>). So,</a:t>
            </a:r>
          </a:p>
        </p:txBody>
      </p:sp>
      <p:graphicFrame>
        <p:nvGraphicFramePr>
          <p:cNvPr id="21" name="Object 20" descr="S sub private equals Y plus T R minus C minus T"/>
          <p:cNvGraphicFramePr>
            <a:graphicFrameLocks noChangeAspect="1"/>
          </p:cNvGraphicFramePr>
          <p:nvPr>
            <p:extLst>
              <p:ext uri="{D42A27DB-BD31-4B8C-83A1-F6EECF244321}">
                <p14:modId xmlns:p14="http://schemas.microsoft.com/office/powerpoint/2010/main" val="177525081"/>
              </p:ext>
            </p:extLst>
          </p:nvPr>
        </p:nvGraphicFramePr>
        <p:xfrm>
          <a:off x="3490421" y="3722178"/>
          <a:ext cx="2423102" cy="359353"/>
        </p:xfrm>
        <a:graphic>
          <a:graphicData uri="http://schemas.openxmlformats.org/presentationml/2006/ole">
            <mc:AlternateContent xmlns:mc="http://schemas.openxmlformats.org/markup-compatibility/2006">
              <mc:Choice xmlns:v="urn:schemas-microsoft-com:vml" Requires="v">
                <p:oleObj name="Equation" r:id="rId8" imgW="1549080" imgH="228600" progId="Equation.DSMT4">
                  <p:embed/>
                </p:oleObj>
              </mc:Choice>
              <mc:Fallback>
                <p:oleObj name="Equation" r:id="rId8" imgW="1549080" imgH="228600" progId="Equation.DSMT4">
                  <p:embed/>
                  <p:pic>
                    <p:nvPicPr>
                      <p:cNvPr id="21" name="Object 20" descr="S sub private equals Y plus T R minus C minus T"/>
                      <p:cNvPicPr/>
                      <p:nvPr/>
                    </p:nvPicPr>
                    <p:blipFill>
                      <a:blip r:embed="rId9"/>
                      <a:stretch>
                        <a:fillRect/>
                      </a:stretch>
                    </p:blipFill>
                    <p:spPr>
                      <a:xfrm>
                        <a:off x="3490421" y="3722178"/>
                        <a:ext cx="2423102" cy="359353"/>
                      </a:xfrm>
                      <a:prstGeom prst="rect">
                        <a:avLst/>
                      </a:prstGeom>
                    </p:spPr>
                  </p:pic>
                </p:oleObj>
              </mc:Fallback>
            </mc:AlternateContent>
          </a:graphicData>
        </a:graphic>
      </p:graphicFrame>
      <p:sp>
        <p:nvSpPr>
          <p:cNvPr id="8" name="Content Placeholder 7">
            <a:extLst>
              <a:ext uri="{C183D7F6-B498-43B3-948B-1728B52AA6E4}">
                <adec:decorative xmlns:adec="http://schemas.microsoft.com/office/drawing/2017/decorative" val="1"/>
              </a:ext>
            </a:extLst>
          </p:cNvPr>
          <p:cNvSpPr>
            <a:spLocks noGrp="1"/>
          </p:cNvSpPr>
          <p:nvPr>
            <p:ph sz="quarter" idx="17"/>
          </p:nvPr>
        </p:nvSpPr>
        <p:spPr>
          <a:xfrm>
            <a:off x="535578" y="4148485"/>
            <a:ext cx="8300850" cy="670523"/>
          </a:xfrm>
        </p:spPr>
        <p:txBody>
          <a:bodyPr lIns="0" tIns="0" rIns="0" bIns="0"/>
          <a:lstStyle/>
          <a:p>
            <a:pPr marL="0" lvl="0" indent="0">
              <a:spcBef>
                <a:spcPts val="600"/>
              </a:spcBef>
              <a:buSzPts val="2200"/>
              <a:buNone/>
            </a:pPr>
            <a:r>
              <a:rPr lang="en-US" sz="2000" noProof="0" dirty="0"/>
              <a:t>The government “saves” whatever it brings in but does not spend (this may be negative, known as </a:t>
            </a:r>
            <a:r>
              <a:rPr lang="en-US" sz="2000" b="1" noProof="0" dirty="0"/>
              <a:t>dissaving</a:t>
            </a:r>
            <a:r>
              <a:rPr lang="en-US" sz="2000" noProof="0" dirty="0"/>
              <a:t>):</a:t>
            </a:r>
          </a:p>
        </p:txBody>
      </p:sp>
      <p:graphicFrame>
        <p:nvGraphicFramePr>
          <p:cNvPr id="22" name="Object 21" descr="S sub public equals T minus G minus T R"/>
          <p:cNvGraphicFramePr>
            <a:graphicFrameLocks noChangeAspect="1"/>
          </p:cNvGraphicFramePr>
          <p:nvPr>
            <p:extLst>
              <p:ext uri="{D42A27DB-BD31-4B8C-83A1-F6EECF244321}">
                <p14:modId xmlns:p14="http://schemas.microsoft.com/office/powerpoint/2010/main" val="4147738946"/>
              </p:ext>
            </p:extLst>
          </p:nvPr>
        </p:nvGraphicFramePr>
        <p:xfrm>
          <a:off x="3547932" y="4872475"/>
          <a:ext cx="1985818" cy="359353"/>
        </p:xfrm>
        <a:graphic>
          <a:graphicData uri="http://schemas.openxmlformats.org/presentationml/2006/ole">
            <mc:AlternateContent xmlns:mc="http://schemas.openxmlformats.org/markup-compatibility/2006">
              <mc:Choice xmlns:v="urn:schemas-microsoft-com:vml" Requires="v">
                <p:oleObj name="Equation" r:id="rId10" imgW="1269720" imgH="228600" progId="Equation.DSMT4">
                  <p:embed/>
                </p:oleObj>
              </mc:Choice>
              <mc:Fallback>
                <p:oleObj name="Equation" r:id="rId10" imgW="1269720" imgH="228600" progId="Equation.DSMT4">
                  <p:embed/>
                  <p:pic>
                    <p:nvPicPr>
                      <p:cNvPr id="22" name="Object 21" descr="S sub public equals T minus G minus T R"/>
                      <p:cNvPicPr/>
                      <p:nvPr/>
                    </p:nvPicPr>
                    <p:blipFill>
                      <a:blip r:embed="rId11"/>
                      <a:stretch>
                        <a:fillRect/>
                      </a:stretch>
                    </p:blipFill>
                    <p:spPr>
                      <a:xfrm>
                        <a:off x="3547932" y="4872475"/>
                        <a:ext cx="1985818" cy="359353"/>
                      </a:xfrm>
                      <a:prstGeom prst="rect">
                        <a:avLst/>
                      </a:prstGeom>
                    </p:spPr>
                  </p:pic>
                </p:oleObj>
              </mc:Fallback>
            </mc:AlternateContent>
          </a:graphicData>
        </a:graphic>
      </p:graphicFrame>
      <p:sp>
        <p:nvSpPr>
          <p:cNvPr id="9" name="Content Placeholder 8">
            <a:extLst>
              <a:ext uri="{C183D7F6-B498-43B3-948B-1728B52AA6E4}">
                <adec:decorative xmlns:adec="http://schemas.microsoft.com/office/drawing/2017/decorative" val="1"/>
              </a:ext>
            </a:extLst>
          </p:cNvPr>
          <p:cNvSpPr>
            <a:spLocks noGrp="1"/>
          </p:cNvSpPr>
          <p:nvPr>
            <p:ph sz="quarter" idx="18"/>
          </p:nvPr>
        </p:nvSpPr>
        <p:spPr>
          <a:xfrm>
            <a:off x="535578" y="5189614"/>
            <a:ext cx="2167247" cy="369372"/>
          </a:xfrm>
        </p:spPr>
        <p:txBody>
          <a:bodyPr lIns="0" tIns="0" rIns="0" bIns="0"/>
          <a:lstStyle/>
          <a:p>
            <a:pPr marL="0" lvl="0" indent="0">
              <a:spcBef>
                <a:spcPts val="600"/>
              </a:spcBef>
              <a:buSzPts val="2200"/>
              <a:buNone/>
            </a:pPr>
            <a:r>
              <a:rPr lang="en-US" sz="2000" noProof="0" dirty="0"/>
              <a:t>So, total saving is:</a:t>
            </a:r>
          </a:p>
        </p:txBody>
      </p:sp>
      <p:graphicFrame>
        <p:nvGraphicFramePr>
          <p:cNvPr id="23" name="Object 22" descr="S equals S sub private plus S sub public equals Y plus T R minus C minus T plus T minus G minus T R"/>
          <p:cNvGraphicFramePr>
            <a:graphicFrameLocks noChangeAspect="1"/>
          </p:cNvGraphicFramePr>
          <p:nvPr>
            <p:extLst>
              <p:ext uri="{D42A27DB-BD31-4B8C-83A1-F6EECF244321}">
                <p14:modId xmlns:p14="http://schemas.microsoft.com/office/powerpoint/2010/main" val="1641061216"/>
              </p:ext>
            </p:extLst>
          </p:nvPr>
        </p:nvGraphicFramePr>
        <p:xfrm>
          <a:off x="2317678" y="5618959"/>
          <a:ext cx="4964545" cy="359352"/>
        </p:xfrm>
        <a:graphic>
          <a:graphicData uri="http://schemas.openxmlformats.org/presentationml/2006/ole">
            <mc:AlternateContent xmlns:mc="http://schemas.openxmlformats.org/markup-compatibility/2006">
              <mc:Choice xmlns:v="urn:schemas-microsoft-com:vml" Requires="v">
                <p:oleObj name="Equation" r:id="rId12" imgW="3174840" imgH="228600" progId="Equation.DSMT4">
                  <p:embed/>
                </p:oleObj>
              </mc:Choice>
              <mc:Fallback>
                <p:oleObj name="Equation" r:id="rId12" imgW="3174840" imgH="228600" progId="Equation.DSMT4">
                  <p:embed/>
                  <p:pic>
                    <p:nvPicPr>
                      <p:cNvPr id="23" name="Object 22" descr="S equals S sub private plus S sub public equals Y plus T R minus C minus T plus T minus G minus T R"/>
                      <p:cNvPicPr/>
                      <p:nvPr/>
                    </p:nvPicPr>
                    <p:blipFill>
                      <a:blip r:embed="rId13"/>
                      <a:stretch>
                        <a:fillRect/>
                      </a:stretch>
                    </p:blipFill>
                    <p:spPr>
                      <a:xfrm>
                        <a:off x="2317678" y="5618959"/>
                        <a:ext cx="4964545" cy="359352"/>
                      </a:xfrm>
                      <a:prstGeom prst="rect">
                        <a:avLst/>
                      </a:prstGeom>
                    </p:spPr>
                  </p:pic>
                </p:oleObj>
              </mc:Fallback>
            </mc:AlternateContent>
          </a:graphicData>
        </a:graphic>
      </p:graphicFrame>
      <p:graphicFrame>
        <p:nvGraphicFramePr>
          <p:cNvPr id="24" name="Object 23" descr="equals Y minus C minus G"/>
          <p:cNvGraphicFramePr>
            <a:graphicFrameLocks noChangeAspect="1"/>
          </p:cNvGraphicFramePr>
          <p:nvPr>
            <p:extLst>
              <p:ext uri="{D42A27DB-BD31-4B8C-83A1-F6EECF244321}">
                <p14:modId xmlns:p14="http://schemas.microsoft.com/office/powerpoint/2010/main" val="162975508"/>
              </p:ext>
            </p:extLst>
          </p:nvPr>
        </p:nvGraphicFramePr>
        <p:xfrm>
          <a:off x="4191939" y="6066776"/>
          <a:ext cx="1251238" cy="279977"/>
        </p:xfrm>
        <a:graphic>
          <a:graphicData uri="http://schemas.openxmlformats.org/presentationml/2006/ole">
            <mc:AlternateContent xmlns:mc="http://schemas.openxmlformats.org/markup-compatibility/2006">
              <mc:Choice xmlns:v="urn:schemas-microsoft-com:vml" Requires="v">
                <p:oleObj name="Equation" r:id="rId14" imgW="799920" imgH="177480" progId="Equation.DSMT4">
                  <p:embed/>
                </p:oleObj>
              </mc:Choice>
              <mc:Fallback>
                <p:oleObj name="Equation" r:id="rId14" imgW="799920" imgH="177480" progId="Equation.DSMT4">
                  <p:embed/>
                  <p:pic>
                    <p:nvPicPr>
                      <p:cNvPr id="24" name="Object 23" descr="equals Y minus C minus G"/>
                      <p:cNvPicPr/>
                      <p:nvPr/>
                    </p:nvPicPr>
                    <p:blipFill>
                      <a:blip r:embed="rId15"/>
                      <a:stretch>
                        <a:fillRect/>
                      </a:stretch>
                    </p:blipFill>
                    <p:spPr>
                      <a:xfrm>
                        <a:off x="4191939" y="6066776"/>
                        <a:ext cx="1251238" cy="279977"/>
                      </a:xfrm>
                      <a:prstGeom prst="rect">
                        <a:avLst/>
                      </a:prstGeom>
                    </p:spPr>
                  </p:pic>
                </p:oleObj>
              </mc:Fallback>
            </mc:AlternateContent>
          </a:graphicData>
        </a:graphic>
      </p:graphicFrame>
    </p:spTree>
    <p:extLst>
      <p:ext uri="{BB962C8B-B14F-4D97-AF65-F5344CB8AC3E}">
        <p14:creationId xmlns:p14="http://schemas.microsoft.com/office/powerpoint/2010/main" val="95217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animEffect transition="in" filter="fade">
                                      <p:cBhvr>
                                        <p:cTn id="27" dur="500"/>
                                        <p:tgtEl>
                                          <p:spTgt spid="6">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7">
                                            <p:txEl>
                                              <p:pRg st="0" end="0"/>
                                            </p:txEl>
                                          </p:spTgt>
                                        </p:tgtEl>
                                        <p:attrNameLst>
                                          <p:attrName>style.visibility</p:attrName>
                                        </p:attrNameLst>
                                      </p:cBhvr>
                                      <p:to>
                                        <p:strVal val="visible"/>
                                      </p:to>
                                    </p:set>
                                    <p:animEffect transition="in" filter="fade">
                                      <p:cBhvr>
                                        <p:cTn id="31" dur="500"/>
                                        <p:tgtEl>
                                          <p:spTgt spid="7">
                                            <p:txEl>
                                              <p:pRg st="0" end="0"/>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8">
                                            <p:txEl>
                                              <p:pRg st="0" end="0"/>
                                            </p:txEl>
                                          </p:spTgt>
                                        </p:tgtEl>
                                        <p:attrNameLst>
                                          <p:attrName>style.visibility</p:attrName>
                                        </p:attrNameLst>
                                      </p:cBhvr>
                                      <p:to>
                                        <p:strVal val="visible"/>
                                      </p:to>
                                    </p:set>
                                    <p:animEffect transition="in" filter="fade">
                                      <p:cBhvr>
                                        <p:cTn id="39" dur="500"/>
                                        <p:tgtEl>
                                          <p:spTgt spid="8">
                                            <p:txEl>
                                              <p:pRg st="0" end="0"/>
                                            </p:txEl>
                                          </p:spTgt>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9">
                                            <p:txEl>
                                              <p:pRg st="0" end="0"/>
                                            </p:txEl>
                                          </p:spTgt>
                                        </p:tgtEl>
                                        <p:attrNameLst>
                                          <p:attrName>style.visibility</p:attrName>
                                        </p:attrNameLst>
                                      </p:cBhvr>
                                      <p:to>
                                        <p:strVal val="visible"/>
                                      </p:to>
                                    </p:set>
                                    <p:animEffect transition="in" filter="fade">
                                      <p:cBhvr>
                                        <p:cTn id="47" dur="500"/>
                                        <p:tgtEl>
                                          <p:spTgt spid="9">
                                            <p:txEl>
                                              <p:pRg st="0" end="0"/>
                                            </p:txEl>
                                          </p:spTgt>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500"/>
                                        <p:tgtEl>
                                          <p:spTgt spid="23"/>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P spid="9"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Savings Equals Investment</a:t>
            </a:r>
          </a:p>
        </p:txBody>
      </p:sp>
      <p:sp>
        <p:nvSpPr>
          <p:cNvPr id="4" name="Content Placeholder 3"/>
          <p:cNvSpPr>
            <a:spLocks noGrp="1"/>
          </p:cNvSpPr>
          <p:nvPr>
            <p:ph sz="quarter" idx="13"/>
          </p:nvPr>
        </p:nvSpPr>
        <p:spPr>
          <a:xfrm>
            <a:off x="561704" y="1617890"/>
            <a:ext cx="8229601" cy="1083747"/>
          </a:xfrm>
        </p:spPr>
        <p:txBody>
          <a:bodyPr lIns="0" tIns="0" rIns="0" bIns="0"/>
          <a:lstStyle/>
          <a:p>
            <a:pPr marL="0" lvl="0" indent="0">
              <a:spcBef>
                <a:spcPts val="0"/>
              </a:spcBef>
              <a:buSzPts val="2200"/>
              <a:buNone/>
            </a:pPr>
            <a:r>
              <a:rPr lang="en-US" sz="2200" noProof="0" dirty="0"/>
              <a:t>The two previous slides led us to the same expressions for savings and investment. So we conclude that savings must equal investment:</a:t>
            </a:r>
          </a:p>
        </p:txBody>
      </p:sp>
      <p:graphicFrame>
        <p:nvGraphicFramePr>
          <p:cNvPr id="18" name="Object 17" descr="S = I"/>
          <p:cNvGraphicFramePr>
            <a:graphicFrameLocks noChangeAspect="1"/>
          </p:cNvGraphicFramePr>
          <p:nvPr>
            <p:extLst>
              <p:ext uri="{D42A27DB-BD31-4B8C-83A1-F6EECF244321}">
                <p14:modId xmlns:p14="http://schemas.microsoft.com/office/powerpoint/2010/main" val="4072223626"/>
              </p:ext>
            </p:extLst>
          </p:nvPr>
        </p:nvGraphicFramePr>
        <p:xfrm>
          <a:off x="4318261" y="2761012"/>
          <a:ext cx="716487" cy="345758"/>
        </p:xfrm>
        <a:graphic>
          <a:graphicData uri="http://schemas.openxmlformats.org/presentationml/2006/ole">
            <mc:AlternateContent xmlns:mc="http://schemas.openxmlformats.org/markup-compatibility/2006">
              <mc:Choice xmlns:v="urn:schemas-microsoft-com:vml" Requires="v">
                <p:oleObj name="Equation" r:id="rId2" imgW="368280" imgH="177480" progId="Equation.DSMT4">
                  <p:embed/>
                </p:oleObj>
              </mc:Choice>
              <mc:Fallback>
                <p:oleObj name="Equation" r:id="rId2" imgW="368280" imgH="177480" progId="Equation.DSMT4">
                  <p:embed/>
                  <p:pic>
                    <p:nvPicPr>
                      <p:cNvPr id="18" name="Object 17" descr="S = I"/>
                      <p:cNvPicPr/>
                      <p:nvPr/>
                    </p:nvPicPr>
                    <p:blipFill>
                      <a:blip r:embed="rId3"/>
                      <a:stretch>
                        <a:fillRect/>
                      </a:stretch>
                    </p:blipFill>
                    <p:spPr>
                      <a:xfrm>
                        <a:off x="4318261" y="2761012"/>
                        <a:ext cx="716487" cy="345758"/>
                      </a:xfrm>
                      <a:prstGeom prst="rect">
                        <a:avLst/>
                      </a:prstGeom>
                    </p:spPr>
                  </p:pic>
                </p:oleObj>
              </mc:Fallback>
            </mc:AlternateContent>
          </a:graphicData>
        </a:graphic>
      </p:graphicFrame>
      <p:sp>
        <p:nvSpPr>
          <p:cNvPr id="5" name="Content Placeholder 4"/>
          <p:cNvSpPr>
            <a:spLocks noGrp="1"/>
          </p:cNvSpPr>
          <p:nvPr>
            <p:ph sz="quarter" idx="14"/>
          </p:nvPr>
        </p:nvSpPr>
        <p:spPr>
          <a:xfrm>
            <a:off x="561705" y="3166145"/>
            <a:ext cx="872836" cy="378015"/>
          </a:xfrm>
        </p:spPr>
        <p:txBody>
          <a:bodyPr lIns="0" tIns="0" rIns="0" bIns="0"/>
          <a:lstStyle/>
          <a:p>
            <a:pPr marL="432" indent="0">
              <a:buNone/>
            </a:pPr>
            <a:r>
              <a:rPr lang="en-US" sz="2200" noProof="0" dirty="0"/>
              <a:t>When</a:t>
            </a:r>
          </a:p>
        </p:txBody>
      </p:sp>
      <p:graphicFrame>
        <p:nvGraphicFramePr>
          <p:cNvPr id="19" name="Object 18" descr="S sub public"/>
          <p:cNvGraphicFramePr>
            <a:graphicFrameLocks noChangeAspect="1"/>
          </p:cNvGraphicFramePr>
          <p:nvPr>
            <p:extLst>
              <p:ext uri="{D42A27DB-BD31-4B8C-83A1-F6EECF244321}">
                <p14:modId xmlns:p14="http://schemas.microsoft.com/office/powerpoint/2010/main" val="3690282322"/>
              </p:ext>
            </p:extLst>
          </p:nvPr>
        </p:nvGraphicFramePr>
        <p:xfrm>
          <a:off x="1512444" y="3151067"/>
          <a:ext cx="712434" cy="427156"/>
        </p:xfrm>
        <a:graphic>
          <a:graphicData uri="http://schemas.openxmlformats.org/presentationml/2006/ole">
            <mc:AlternateContent xmlns:mc="http://schemas.openxmlformats.org/markup-compatibility/2006">
              <mc:Choice xmlns:v="urn:schemas-microsoft-com:vml" Requires="v">
                <p:oleObj name="Equation" r:id="rId4" imgW="380880" imgH="228600" progId="Equation.DSMT4">
                  <p:embed/>
                </p:oleObj>
              </mc:Choice>
              <mc:Fallback>
                <p:oleObj name="Equation" r:id="rId4" imgW="380880" imgH="228600" progId="Equation.DSMT4">
                  <p:embed/>
                  <p:pic>
                    <p:nvPicPr>
                      <p:cNvPr id="19" name="Object 18" descr="S sub public"/>
                      <p:cNvPicPr/>
                      <p:nvPr/>
                    </p:nvPicPr>
                    <p:blipFill>
                      <a:blip r:embed="rId5"/>
                      <a:stretch>
                        <a:fillRect/>
                      </a:stretch>
                    </p:blipFill>
                    <p:spPr>
                      <a:xfrm>
                        <a:off x="1512444" y="3151067"/>
                        <a:ext cx="712434" cy="427156"/>
                      </a:xfrm>
                      <a:prstGeom prst="rect">
                        <a:avLst/>
                      </a:prstGeom>
                    </p:spPr>
                  </p:pic>
                </p:oleObj>
              </mc:Fallback>
            </mc:AlternateContent>
          </a:graphicData>
        </a:graphic>
      </p:graphicFrame>
      <p:sp>
        <p:nvSpPr>
          <p:cNvPr id="6" name="Content Placeholder 5"/>
          <p:cNvSpPr>
            <a:spLocks noGrp="1"/>
          </p:cNvSpPr>
          <p:nvPr>
            <p:ph sz="quarter" idx="15"/>
          </p:nvPr>
        </p:nvSpPr>
        <p:spPr>
          <a:xfrm>
            <a:off x="2302781" y="3166145"/>
            <a:ext cx="5793817" cy="390515"/>
          </a:xfrm>
        </p:spPr>
        <p:txBody>
          <a:bodyPr lIns="0" tIns="0" rIns="0" bIns="0"/>
          <a:lstStyle/>
          <a:p>
            <a:pPr marL="432" indent="0">
              <a:buNone/>
            </a:pPr>
            <a:r>
              <a:rPr lang="en-US" sz="2200" noProof="0" dirty="0"/>
              <a:t>is zero, the government spends as much as it</a:t>
            </a:r>
          </a:p>
        </p:txBody>
      </p:sp>
      <p:sp>
        <p:nvSpPr>
          <p:cNvPr id="7" name="Content Placeholder 6"/>
          <p:cNvSpPr>
            <a:spLocks noGrp="1"/>
          </p:cNvSpPr>
          <p:nvPr>
            <p:ph sz="quarter" idx="16"/>
          </p:nvPr>
        </p:nvSpPr>
        <p:spPr>
          <a:xfrm>
            <a:off x="561704" y="3658759"/>
            <a:ext cx="7760525" cy="408542"/>
          </a:xfrm>
        </p:spPr>
        <p:txBody>
          <a:bodyPr lIns="0" tIns="0" rIns="0" bIns="0"/>
          <a:lstStyle/>
          <a:p>
            <a:pPr marL="432" indent="0">
              <a:buNone/>
            </a:pPr>
            <a:r>
              <a:rPr lang="en-US" sz="2200" noProof="0" dirty="0"/>
              <a:t>brings in; this is known as a </a:t>
            </a:r>
            <a:r>
              <a:rPr lang="en-US" sz="2200" b="1" noProof="0" dirty="0"/>
              <a:t>balanced budget</a:t>
            </a:r>
            <a:r>
              <a:rPr lang="en-US" sz="2200" noProof="0" dirty="0"/>
              <a:t>. Negative and</a:t>
            </a:r>
          </a:p>
        </p:txBody>
      </p:sp>
      <p:sp>
        <p:nvSpPr>
          <p:cNvPr id="8" name="Content Placeholder 7"/>
          <p:cNvSpPr>
            <a:spLocks noGrp="1"/>
          </p:cNvSpPr>
          <p:nvPr>
            <p:ph sz="quarter" idx="17"/>
          </p:nvPr>
        </p:nvSpPr>
        <p:spPr>
          <a:xfrm>
            <a:off x="561704" y="4147838"/>
            <a:ext cx="2381003" cy="387508"/>
          </a:xfrm>
        </p:spPr>
        <p:txBody>
          <a:bodyPr lIns="0" tIns="0" rIns="0" bIns="0"/>
          <a:lstStyle/>
          <a:p>
            <a:pPr marL="432" indent="0">
              <a:buNone/>
            </a:pPr>
            <a:r>
              <a:rPr lang="en-US" sz="2200" noProof="0" dirty="0"/>
              <a:t>positive values for</a:t>
            </a:r>
          </a:p>
        </p:txBody>
      </p:sp>
      <p:graphicFrame>
        <p:nvGraphicFramePr>
          <p:cNvPr id="20" name="Object 19" descr="S sub public"/>
          <p:cNvGraphicFramePr>
            <a:graphicFrameLocks noChangeAspect="1"/>
          </p:cNvGraphicFramePr>
          <p:nvPr>
            <p:extLst>
              <p:ext uri="{D42A27DB-BD31-4B8C-83A1-F6EECF244321}">
                <p14:modId xmlns:p14="http://schemas.microsoft.com/office/powerpoint/2010/main" val="3904821332"/>
              </p:ext>
            </p:extLst>
          </p:nvPr>
        </p:nvGraphicFramePr>
        <p:xfrm>
          <a:off x="3006756" y="4128014"/>
          <a:ext cx="712434" cy="427156"/>
        </p:xfrm>
        <a:graphic>
          <a:graphicData uri="http://schemas.openxmlformats.org/presentationml/2006/ole">
            <mc:AlternateContent xmlns:mc="http://schemas.openxmlformats.org/markup-compatibility/2006">
              <mc:Choice xmlns:v="urn:schemas-microsoft-com:vml" Requires="v">
                <p:oleObj name="Equation" r:id="rId6" imgW="380880" imgH="228600" progId="Equation.DSMT4">
                  <p:embed/>
                </p:oleObj>
              </mc:Choice>
              <mc:Fallback>
                <p:oleObj name="Equation" r:id="rId6" imgW="380880" imgH="228600" progId="Equation.DSMT4">
                  <p:embed/>
                  <p:pic>
                    <p:nvPicPr>
                      <p:cNvPr id="20" name="Object 19" descr="S sub public"/>
                      <p:cNvPicPr/>
                      <p:nvPr/>
                    </p:nvPicPr>
                    <p:blipFill>
                      <a:blip r:embed="rId5"/>
                      <a:stretch>
                        <a:fillRect/>
                      </a:stretch>
                    </p:blipFill>
                    <p:spPr>
                      <a:xfrm>
                        <a:off x="3006756" y="4128014"/>
                        <a:ext cx="712434" cy="427156"/>
                      </a:xfrm>
                      <a:prstGeom prst="rect">
                        <a:avLst/>
                      </a:prstGeom>
                    </p:spPr>
                  </p:pic>
                </p:oleObj>
              </mc:Fallback>
            </mc:AlternateContent>
          </a:graphicData>
        </a:graphic>
      </p:graphicFrame>
      <p:sp>
        <p:nvSpPr>
          <p:cNvPr id="9" name="Content Placeholder 8"/>
          <p:cNvSpPr>
            <a:spLocks noGrp="1"/>
          </p:cNvSpPr>
          <p:nvPr>
            <p:ph sz="quarter" idx="18"/>
          </p:nvPr>
        </p:nvSpPr>
        <p:spPr>
          <a:xfrm>
            <a:off x="3818864" y="4147837"/>
            <a:ext cx="4443988" cy="407333"/>
          </a:xfrm>
        </p:spPr>
        <p:txBody>
          <a:bodyPr lIns="0" tIns="0" rIns="0" bIns="0"/>
          <a:lstStyle/>
          <a:p>
            <a:pPr marL="432" indent="0">
              <a:buNone/>
            </a:pPr>
            <a:r>
              <a:rPr lang="en-US" sz="2200" noProof="0" dirty="0"/>
              <a:t>are known as </a:t>
            </a:r>
            <a:r>
              <a:rPr lang="en-US" sz="2200" b="1" noProof="0" dirty="0"/>
              <a:t>budget deficits</a:t>
            </a:r>
            <a:r>
              <a:rPr lang="en-US" sz="2200" i="1" noProof="0" dirty="0"/>
              <a:t> </a:t>
            </a:r>
            <a:r>
              <a:rPr lang="en-US" sz="2200" noProof="0" dirty="0"/>
              <a:t>and</a:t>
            </a:r>
          </a:p>
        </p:txBody>
      </p:sp>
      <p:sp>
        <p:nvSpPr>
          <p:cNvPr id="10" name="Content Placeholder 9"/>
          <p:cNvSpPr>
            <a:spLocks noGrp="1"/>
          </p:cNvSpPr>
          <p:nvPr>
            <p:ph sz="quarter" idx="19"/>
          </p:nvPr>
        </p:nvSpPr>
        <p:spPr>
          <a:xfrm>
            <a:off x="561705" y="4615884"/>
            <a:ext cx="4473044" cy="408540"/>
          </a:xfrm>
        </p:spPr>
        <p:txBody>
          <a:bodyPr lIns="0" tIns="0" rIns="0" bIns="0"/>
          <a:lstStyle/>
          <a:p>
            <a:pPr marL="0" lvl="0" indent="0">
              <a:buSzPts val="2200"/>
              <a:buNone/>
            </a:pPr>
            <a:r>
              <a:rPr lang="en-US" sz="2200" b="1" noProof="0" dirty="0">
                <a:solidFill>
                  <a:schemeClr val="tx1"/>
                </a:solidFill>
              </a:rPr>
              <a:t>budget surpluses,</a:t>
            </a:r>
            <a:r>
              <a:rPr lang="en-US" sz="2200" noProof="0" dirty="0">
                <a:solidFill>
                  <a:schemeClr val="tx1"/>
                </a:solidFill>
              </a:rPr>
              <a:t> respectively.</a:t>
            </a:r>
          </a:p>
        </p:txBody>
      </p:sp>
      <p:sp>
        <p:nvSpPr>
          <p:cNvPr id="11" name="Content Placeholder 10"/>
          <p:cNvSpPr>
            <a:spLocks noGrp="1"/>
          </p:cNvSpPr>
          <p:nvPr>
            <p:ph sz="quarter" idx="20"/>
          </p:nvPr>
        </p:nvSpPr>
        <p:spPr>
          <a:xfrm>
            <a:off x="572818" y="5207331"/>
            <a:ext cx="8218488" cy="1101394"/>
          </a:xfrm>
        </p:spPr>
        <p:txBody>
          <a:bodyPr lIns="0" tIns="0" rIns="0" bIns="0"/>
          <a:lstStyle/>
          <a:p>
            <a:pPr marL="0" lvl="0" indent="0">
              <a:buSzPts val="2200"/>
              <a:buNone/>
            </a:pPr>
            <a:r>
              <a:rPr lang="en-US" sz="2200" noProof="0" dirty="0"/>
              <a:t>Since the federal government funds its current deficits with borrowing (selling Treasury bonds), this takes away from the money available for investment spending.</a:t>
            </a:r>
          </a:p>
        </p:txBody>
      </p:sp>
    </p:spTree>
    <p:extLst>
      <p:ext uri="{BB962C8B-B14F-4D97-AF65-F5344CB8AC3E}">
        <p14:creationId xmlns:p14="http://schemas.microsoft.com/office/powerpoint/2010/main" val="2907091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9">
                                            <p:txEl>
                                              <p:pRg st="0" end="0"/>
                                            </p:txEl>
                                          </p:spTgt>
                                        </p:tgtEl>
                                        <p:attrNameLst>
                                          <p:attrName>style.visibility</p:attrName>
                                        </p:attrNameLst>
                                      </p:cBhvr>
                                      <p:to>
                                        <p:strVal val="visible"/>
                                      </p:to>
                                    </p:set>
                                    <p:animEffect transition="in" filter="fade">
                                      <p:cBhvr>
                                        <p:cTn id="39" dur="500"/>
                                        <p:tgtEl>
                                          <p:spTgt spid="9">
                                            <p:txEl>
                                              <p:pRg st="0" end="0"/>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0">
                                            <p:txEl>
                                              <p:pRg st="0" end="0"/>
                                            </p:txEl>
                                          </p:spTgt>
                                        </p:tgtEl>
                                        <p:attrNameLst>
                                          <p:attrName>style.visibility</p:attrName>
                                        </p:attrNameLst>
                                      </p:cBhvr>
                                      <p:to>
                                        <p:strVal val="visible"/>
                                      </p:to>
                                    </p:set>
                                    <p:animEffect transition="in" filter="fade">
                                      <p:cBhvr>
                                        <p:cTn id="43" dur="500"/>
                                        <p:tgtEl>
                                          <p:spTgt spid="10">
                                            <p:txEl>
                                              <p:pRg st="0" end="0"/>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11">
                                            <p:txEl>
                                              <p:pRg st="0" end="0"/>
                                            </p:txEl>
                                          </p:spTgt>
                                        </p:tgtEl>
                                        <p:attrNameLst>
                                          <p:attrName>style.visibility</p:attrName>
                                        </p:attrNameLst>
                                      </p:cBhvr>
                                      <p:to>
                                        <p:strVal val="visible"/>
                                      </p:to>
                                    </p:set>
                                    <p:animEffect transition="in" filter="fade">
                                      <p:cBhvr>
                                        <p:cTn id="4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P spid="9" grpId="0" build="p"/>
      <p:bldP spid="10" grpId="0" build="p"/>
      <p:bldP spid="11"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Market for Loanable Funds</a:t>
            </a:r>
          </a:p>
        </p:txBody>
      </p:sp>
      <p:sp>
        <p:nvSpPr>
          <p:cNvPr id="4" name="Content Placeholder 3"/>
          <p:cNvSpPr>
            <a:spLocks noGrp="1"/>
          </p:cNvSpPr>
          <p:nvPr>
            <p:ph sz="quarter" idx="13"/>
          </p:nvPr>
        </p:nvSpPr>
        <p:spPr>
          <a:xfrm>
            <a:off x="457200" y="1556326"/>
            <a:ext cx="8229600" cy="3265055"/>
          </a:xfrm>
        </p:spPr>
        <p:txBody>
          <a:bodyPr/>
          <a:lstStyle/>
          <a:p>
            <a:pPr marL="0" lvl="0" indent="0">
              <a:buSzPts val="2200"/>
              <a:buNone/>
            </a:pPr>
            <a:r>
              <a:rPr lang="en-US" sz="2200" noProof="0" dirty="0"/>
              <a:t>If savings must equal investments, how exactly does this occur?</a:t>
            </a:r>
          </a:p>
          <a:p>
            <a:pPr marL="0" lvl="0" indent="0">
              <a:buSzPts val="2200"/>
              <a:buNone/>
            </a:pPr>
            <a:r>
              <a:rPr lang="en-US" sz="2200" noProof="0" dirty="0"/>
              <a:t>The financial system is composed of many different markets—the market for stocks, for bonds, for certificates of deposits at banks, etc.</a:t>
            </a:r>
          </a:p>
          <a:p>
            <a:pPr marL="255600">
              <a:buSzPts val="2200"/>
            </a:pPr>
            <a:r>
              <a:rPr lang="en-US" sz="2200" noProof="0" dirty="0"/>
              <a:t>A convenient way to model these is as a single market: the </a:t>
            </a:r>
            <a:r>
              <a:rPr lang="en-US" sz="2200" b="1" noProof="0" dirty="0"/>
              <a:t>market for loanable funds</a:t>
            </a:r>
            <a:r>
              <a:rPr lang="en-US" sz="2200" noProof="0" dirty="0"/>
              <a:t>, a (conceptual) interaction of borrowers and lenders that determines the market interest rate and the quantity of loanable funds exchanged.</a:t>
            </a:r>
          </a:p>
        </p:txBody>
      </p:sp>
      <p:sp>
        <p:nvSpPr>
          <p:cNvPr id="5" name="Content Placeholder 4"/>
          <p:cNvSpPr>
            <a:spLocks noGrp="1"/>
          </p:cNvSpPr>
          <p:nvPr>
            <p:ph sz="quarter" idx="14"/>
          </p:nvPr>
        </p:nvSpPr>
        <p:spPr>
          <a:xfrm>
            <a:off x="457200" y="4975761"/>
            <a:ext cx="8229600" cy="1261527"/>
          </a:xfrm>
        </p:spPr>
        <p:txBody>
          <a:bodyPr/>
          <a:lstStyle/>
          <a:p>
            <a:pPr marL="432" indent="0">
              <a:buNone/>
            </a:pPr>
            <a:r>
              <a:rPr lang="en-US" sz="2200" noProof="0" dirty="0"/>
              <a:t>For now, we will assume that interactions are only between domestic households and firms—there is no interaction with foreign lenders and borrowers.</a:t>
            </a:r>
          </a:p>
        </p:txBody>
      </p:sp>
    </p:spTree>
    <p:extLst>
      <p:ext uri="{BB962C8B-B14F-4D97-AF65-F5344CB8AC3E}">
        <p14:creationId xmlns:p14="http://schemas.microsoft.com/office/powerpoint/2010/main" val="1283243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10.3 The Market for Loanable Funds</a:t>
            </a:r>
          </a:p>
        </p:txBody>
      </p:sp>
      <p:sp>
        <p:nvSpPr>
          <p:cNvPr id="6" name="Content Placeholder 5"/>
          <p:cNvSpPr>
            <a:spLocks noGrp="1"/>
          </p:cNvSpPr>
          <p:nvPr>
            <p:ph sz="quarter" idx="15"/>
          </p:nvPr>
        </p:nvSpPr>
        <p:spPr>
          <a:xfrm>
            <a:off x="457200" y="1558413"/>
            <a:ext cx="3414156" cy="4678876"/>
          </a:xfrm>
        </p:spPr>
        <p:txBody>
          <a:bodyPr/>
          <a:lstStyle/>
          <a:p>
            <a:pPr marL="0" lvl="0" indent="0">
              <a:spcBef>
                <a:spcPts val="600"/>
              </a:spcBef>
              <a:buSzPts val="2200"/>
              <a:buNone/>
            </a:pPr>
            <a:r>
              <a:rPr lang="en-US" sz="1800" noProof="0" dirty="0"/>
              <a:t>Firms borrow loanable funds from households. They borrow more when households demand a lower return on their money—a lower real interest rate.</a:t>
            </a:r>
          </a:p>
          <a:p>
            <a:pPr marL="0" lvl="0" indent="0">
              <a:spcBef>
                <a:spcPts val="600"/>
              </a:spcBef>
              <a:buSzPts val="2200"/>
              <a:buNone/>
            </a:pPr>
            <a:r>
              <a:rPr lang="en-US" sz="1800" noProof="0" dirty="0"/>
              <a:t>Households supply loanable funds to firms. They provide more when firms offer them a greater reward for delaying consumption—a higher real interest rate.</a:t>
            </a:r>
          </a:p>
          <a:p>
            <a:pPr marL="0" lvl="0" indent="0">
              <a:spcBef>
                <a:spcPts val="600"/>
              </a:spcBef>
              <a:buSzPts val="2200"/>
              <a:buNone/>
            </a:pPr>
            <a:r>
              <a:rPr lang="en-US" sz="1800" noProof="0" dirty="0"/>
              <a:t>Governments, through their saving or dissaving, affect the quantity of funds that “pass through” to firms.</a:t>
            </a:r>
          </a:p>
        </p:txBody>
      </p:sp>
      <p:pic>
        <p:nvPicPr>
          <p:cNvPr id="3" name="Picture 2" descr="A graph depicts a market for loanable funds with a real interest rate. For long description in Notes pane, press F6."/>
          <p:cNvPicPr>
            <a:picLocks noChangeAspect="1"/>
          </p:cNvPicPr>
          <p:nvPr/>
        </p:nvPicPr>
        <p:blipFill>
          <a:blip r:embed="rId3"/>
          <a:stretch>
            <a:fillRect/>
          </a:stretch>
        </p:blipFill>
        <p:spPr>
          <a:xfrm>
            <a:off x="4083921" y="1715167"/>
            <a:ext cx="4602879" cy="3383573"/>
          </a:xfrm>
          <a:prstGeom prst="rect">
            <a:avLst/>
          </a:prstGeom>
        </p:spPr>
      </p:pic>
    </p:spTree>
    <p:extLst>
      <p:ext uri="{BB962C8B-B14F-4D97-AF65-F5344CB8AC3E}">
        <p14:creationId xmlns:p14="http://schemas.microsoft.com/office/powerpoint/2010/main" val="1808875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Apply the Concept: Ebenezer Scrooge: Accidental Promoter of Economic Growth?</a:t>
            </a:r>
          </a:p>
        </p:txBody>
      </p:sp>
      <p:sp>
        <p:nvSpPr>
          <p:cNvPr id="5" name="Content Placeholder 4"/>
          <p:cNvSpPr>
            <a:spLocks noGrp="1"/>
          </p:cNvSpPr>
          <p:nvPr>
            <p:ph sz="quarter" idx="14"/>
          </p:nvPr>
        </p:nvSpPr>
        <p:spPr>
          <a:xfrm>
            <a:off x="457200" y="1548535"/>
            <a:ext cx="4340431" cy="2831554"/>
          </a:xfrm>
        </p:spPr>
        <p:txBody>
          <a:bodyPr/>
          <a:lstStyle/>
          <a:p>
            <a:pPr marL="0" lvl="0" indent="0">
              <a:buSzPts val="2200"/>
              <a:buNone/>
            </a:pPr>
            <a:r>
              <a:rPr lang="en-US" sz="1800" noProof="0" dirty="0">
                <a:solidFill>
                  <a:schemeClr val="tx1"/>
                </a:solidFill>
                <a:latin typeface="+mn-lt"/>
              </a:rPr>
              <a:t>In Charles Dickens’s </a:t>
            </a:r>
            <a:r>
              <a:rPr lang="en-US" sz="1800" b="1" noProof="0" dirty="0">
                <a:solidFill>
                  <a:schemeClr val="tx1"/>
                </a:solidFill>
                <a:latin typeface="+mn-lt"/>
              </a:rPr>
              <a:t>A Christmas Carol,</a:t>
            </a:r>
            <a:r>
              <a:rPr lang="en-US" sz="1800" noProof="0" dirty="0">
                <a:solidFill>
                  <a:schemeClr val="tx1"/>
                </a:solidFill>
                <a:latin typeface="+mn-lt"/>
              </a:rPr>
              <a:t> Ebenezer Scrooge initially spends little. In the book, this is portrayed negatively, but is this really fair?</a:t>
            </a:r>
          </a:p>
          <a:p>
            <a:pPr marL="255600" lvl="0" indent="-255600"/>
            <a:r>
              <a:rPr lang="en-US" sz="1800" noProof="0" dirty="0">
                <a:solidFill>
                  <a:schemeClr val="tx1"/>
                </a:solidFill>
                <a:latin typeface="+mn-lt"/>
              </a:rPr>
              <a:t>By declining to consume, Scrooge elects to save. Society’s resources can then be set toward investment, increasing productive capacity and hence future consumption.</a:t>
            </a:r>
          </a:p>
        </p:txBody>
      </p:sp>
      <p:sp>
        <p:nvSpPr>
          <p:cNvPr id="6" name="Content Placeholder 5"/>
          <p:cNvSpPr>
            <a:spLocks noGrp="1"/>
          </p:cNvSpPr>
          <p:nvPr>
            <p:ph sz="quarter" idx="15"/>
          </p:nvPr>
        </p:nvSpPr>
        <p:spPr>
          <a:xfrm>
            <a:off x="457199" y="4481689"/>
            <a:ext cx="4340432" cy="1569155"/>
          </a:xfrm>
        </p:spPr>
        <p:txBody>
          <a:bodyPr/>
          <a:lstStyle/>
          <a:p>
            <a:pPr marL="0" indent="0">
              <a:buSzPts val="2200"/>
              <a:buNone/>
            </a:pPr>
            <a:r>
              <a:rPr lang="en-US" sz="1800" noProof="0" dirty="0"/>
              <a:t>Eventually, Scrooge starts to spend his wealth. While this encourages current production, society was probably better served—and achieved stronger growth—when Scrooge chose to save instead.</a:t>
            </a:r>
          </a:p>
        </p:txBody>
      </p:sp>
      <p:pic>
        <p:nvPicPr>
          <p:cNvPr id="3" name="Picture 2" descr="A still image from A Christmas Carol, where Ebenezer Scrooge carefully counts his gold coins."/>
          <p:cNvPicPr>
            <a:picLocks noChangeAspect="1"/>
          </p:cNvPicPr>
          <p:nvPr/>
        </p:nvPicPr>
        <p:blipFill>
          <a:blip r:embed="rId2"/>
          <a:stretch>
            <a:fillRect/>
          </a:stretch>
        </p:blipFill>
        <p:spPr>
          <a:xfrm>
            <a:off x="5376385" y="1557338"/>
            <a:ext cx="3310415" cy="3859102"/>
          </a:xfrm>
          <a:prstGeom prst="rect">
            <a:avLst/>
          </a:prstGeom>
        </p:spPr>
      </p:pic>
    </p:spTree>
    <p:extLst>
      <p:ext uri="{BB962C8B-B14F-4D97-AF65-F5344CB8AC3E}">
        <p14:creationId xmlns:p14="http://schemas.microsoft.com/office/powerpoint/2010/main" val="2246060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500"/>
                                        <p:tgtEl>
                                          <p:spTgt spid="6">
                                            <p:txEl>
                                              <p:pRg st="0" end="0"/>
                                            </p:txEl>
                                          </p:spTgt>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10.4 An Increase in the Demand for Loanable Funds</a:t>
            </a:r>
          </a:p>
        </p:txBody>
      </p:sp>
      <p:sp>
        <p:nvSpPr>
          <p:cNvPr id="6" name="Content Placeholder 5"/>
          <p:cNvSpPr>
            <a:spLocks noGrp="1"/>
          </p:cNvSpPr>
          <p:nvPr>
            <p:ph sz="quarter" idx="15"/>
          </p:nvPr>
        </p:nvSpPr>
        <p:spPr>
          <a:xfrm>
            <a:off x="457200" y="1558413"/>
            <a:ext cx="3342904" cy="4379250"/>
          </a:xfrm>
        </p:spPr>
        <p:txBody>
          <a:bodyPr/>
          <a:lstStyle/>
          <a:p>
            <a:pPr marL="0" lvl="0" indent="0">
              <a:buSzPts val="2200"/>
              <a:buNone/>
            </a:pPr>
            <a:r>
              <a:rPr lang="en-US" sz="2200" noProof="0" dirty="0"/>
              <a:t>Suppose that technological change occurs so that investments become more profitable for firms.</a:t>
            </a:r>
          </a:p>
          <a:p>
            <a:pPr marL="0" lvl="0" indent="0">
              <a:buSzPts val="2200"/>
              <a:buNone/>
            </a:pPr>
            <a:r>
              <a:rPr lang="en-US" sz="2200" noProof="0" dirty="0"/>
              <a:t>This will increase the demand for loanable funds.</a:t>
            </a:r>
          </a:p>
          <a:p>
            <a:pPr marL="0" lvl="0" indent="0">
              <a:buSzPts val="2200"/>
              <a:buNone/>
            </a:pPr>
            <a:r>
              <a:rPr lang="en-US" sz="2200" noProof="0" dirty="0"/>
              <a:t>The real interest rate will rise, as will the quantity of funds loaned.</a:t>
            </a:r>
          </a:p>
        </p:txBody>
      </p:sp>
      <p:pic>
        <p:nvPicPr>
          <p:cNvPr id="3" name="Picture 2" descr="A graph depicts an increase in the demand for loanable funds. For long description in Notes pane, press F6."/>
          <p:cNvPicPr>
            <a:picLocks noChangeAspect="1"/>
          </p:cNvPicPr>
          <p:nvPr/>
        </p:nvPicPr>
        <p:blipFill>
          <a:blip r:embed="rId3"/>
          <a:stretch>
            <a:fillRect/>
          </a:stretch>
        </p:blipFill>
        <p:spPr>
          <a:xfrm>
            <a:off x="4150983" y="1853277"/>
            <a:ext cx="4535817" cy="3792041"/>
          </a:xfrm>
          <a:prstGeom prst="rect">
            <a:avLst/>
          </a:prstGeom>
        </p:spPr>
      </p:pic>
    </p:spTree>
    <p:extLst>
      <p:ext uri="{BB962C8B-B14F-4D97-AF65-F5344CB8AC3E}">
        <p14:creationId xmlns:p14="http://schemas.microsoft.com/office/powerpoint/2010/main" val="550963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10.5 The Effect of a Budget Deficit on the Market for Loanable Funds</a:t>
            </a:r>
          </a:p>
        </p:txBody>
      </p:sp>
      <p:sp>
        <p:nvSpPr>
          <p:cNvPr id="6" name="Content Placeholder 5"/>
          <p:cNvSpPr>
            <a:spLocks noGrp="1"/>
          </p:cNvSpPr>
          <p:nvPr>
            <p:ph sz="quarter" idx="15"/>
          </p:nvPr>
        </p:nvSpPr>
        <p:spPr>
          <a:xfrm>
            <a:off x="457200" y="1558413"/>
            <a:ext cx="3354779" cy="4678876"/>
          </a:xfrm>
        </p:spPr>
        <p:txBody>
          <a:bodyPr/>
          <a:lstStyle/>
          <a:p>
            <a:pPr marL="0" lvl="0" indent="0">
              <a:buSzPts val="2100"/>
              <a:buNone/>
            </a:pPr>
            <a:r>
              <a:rPr lang="en-US" sz="1800" noProof="0" dirty="0"/>
              <a:t>Suppose the government runs a budget deficit.</a:t>
            </a:r>
          </a:p>
          <a:p>
            <a:pPr marL="0" lvl="0" indent="0">
              <a:buSzPts val="2100"/>
              <a:buNone/>
            </a:pPr>
            <a:r>
              <a:rPr lang="en-US" sz="1800" noProof="0" dirty="0"/>
              <a:t>To fund the deficit, it sells bonds to households, decreasing the supply of funds available to firms.</a:t>
            </a:r>
          </a:p>
          <a:p>
            <a:pPr marL="0" lvl="0" indent="0">
              <a:buSzPts val="2100"/>
              <a:buNone/>
            </a:pPr>
            <a:r>
              <a:rPr lang="en-US" sz="1800" noProof="0" dirty="0"/>
              <a:t>This raises the equilibrium real interest rate and decreases the funds loaned to firms.</a:t>
            </a:r>
          </a:p>
          <a:p>
            <a:pPr marL="255600"/>
            <a:r>
              <a:rPr lang="en-US" sz="1800" noProof="0" dirty="0"/>
              <a:t>This is </a:t>
            </a:r>
            <a:r>
              <a:rPr lang="en-US" sz="1800" b="1" noProof="0" dirty="0"/>
              <a:t>crowding out</a:t>
            </a:r>
            <a:r>
              <a:rPr lang="en-US" sz="1800" noProof="0" dirty="0"/>
              <a:t>: a decline in private expenditure as a result of increases in government purchases.</a:t>
            </a:r>
          </a:p>
        </p:txBody>
      </p:sp>
      <p:pic>
        <p:nvPicPr>
          <p:cNvPr id="3" name="Picture 2" descr="A graph depicts the effect of a budget defect on the market for loanable funds. For long description in Notes pane, press F6."/>
          <p:cNvPicPr>
            <a:picLocks noChangeAspect="1"/>
          </p:cNvPicPr>
          <p:nvPr/>
        </p:nvPicPr>
        <p:blipFill>
          <a:blip r:embed="rId3"/>
          <a:stretch>
            <a:fillRect/>
          </a:stretch>
        </p:blipFill>
        <p:spPr>
          <a:xfrm>
            <a:off x="3975846" y="1557338"/>
            <a:ext cx="4712616" cy="3657917"/>
          </a:xfrm>
          <a:prstGeom prst="rect">
            <a:avLst/>
          </a:prstGeom>
        </p:spPr>
      </p:pic>
    </p:spTree>
    <p:extLst>
      <p:ext uri="{BB962C8B-B14F-4D97-AF65-F5344CB8AC3E}">
        <p14:creationId xmlns:p14="http://schemas.microsoft.com/office/powerpoint/2010/main" val="2954868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34103" cy="1051725"/>
          </a:xfrm>
        </p:spPr>
        <p:txBody>
          <a:bodyPr/>
          <a:lstStyle/>
          <a:p>
            <a:r>
              <a:rPr lang="en-US" sz="3000" noProof="0" dirty="0"/>
              <a:t>Gen Z Experience the iPhone, Snapchat, … and a Pandemic</a:t>
            </a:r>
          </a:p>
        </p:txBody>
      </p:sp>
      <p:sp>
        <p:nvSpPr>
          <p:cNvPr id="6" name="Content Placeholder 5"/>
          <p:cNvSpPr>
            <a:spLocks noGrp="1"/>
          </p:cNvSpPr>
          <p:nvPr>
            <p:ph sz="quarter" idx="15"/>
          </p:nvPr>
        </p:nvSpPr>
        <p:spPr>
          <a:xfrm>
            <a:off x="457199" y="1593551"/>
            <a:ext cx="3663245" cy="4654592"/>
          </a:xfrm>
        </p:spPr>
        <p:txBody>
          <a:bodyPr/>
          <a:lstStyle/>
          <a:p>
            <a:pPr marL="0" lvl="0" indent="0">
              <a:spcBef>
                <a:spcPts val="1000"/>
              </a:spcBef>
              <a:buSzPts val="2200"/>
              <a:buNone/>
            </a:pPr>
            <a:r>
              <a:rPr lang="en-US" sz="1600" noProof="0" dirty="0"/>
              <a:t>Gen Z is the segment of the population born between 1997 and 2012.</a:t>
            </a:r>
          </a:p>
          <a:p>
            <a:pPr marL="0" lvl="0" indent="0">
              <a:spcBef>
                <a:spcPts val="1000"/>
              </a:spcBef>
              <a:buSzPts val="2200"/>
              <a:buNone/>
            </a:pPr>
            <a:r>
              <a:rPr lang="en-US" sz="1600" noProof="0" dirty="0"/>
              <a:t>Gen Z has lived through the introduction of new goods and services resulting from the process of long-run economic growth.</a:t>
            </a:r>
          </a:p>
          <a:p>
            <a:pPr marL="0" lvl="0" indent="0">
              <a:spcBef>
                <a:spcPts val="1000"/>
              </a:spcBef>
              <a:buSzPts val="2200"/>
              <a:buNone/>
            </a:pPr>
            <a:r>
              <a:rPr lang="en-US" sz="1600" noProof="0" dirty="0"/>
              <a:t>But short-run fluctuations—like the Great Recession of 2007</a:t>
            </a:r>
            <a:r>
              <a:rPr lang="en-US" sz="1600" noProof="0" dirty="0">
                <a:solidFill>
                  <a:schemeClr val="tx1"/>
                </a:solidFill>
              </a:rPr>
              <a:t>–</a:t>
            </a:r>
            <a:r>
              <a:rPr lang="en-US" sz="1600" noProof="0" dirty="0"/>
              <a:t>2009—have also shaped their lives in important ways as many struggled to find jobs. </a:t>
            </a:r>
          </a:p>
          <a:p>
            <a:pPr marL="0" lvl="0" indent="0">
              <a:spcBef>
                <a:spcPts val="1000"/>
              </a:spcBef>
              <a:spcAft>
                <a:spcPts val="600"/>
              </a:spcAft>
              <a:buSzPts val="2200"/>
              <a:buNone/>
            </a:pPr>
            <a:r>
              <a:rPr lang="en-US" sz="1600" noProof="0" dirty="0"/>
              <a:t>The Covid-19 pandemic also limited job prospects for new graduates. </a:t>
            </a:r>
          </a:p>
          <a:p>
            <a:pPr marL="0" lvl="0" indent="0">
              <a:spcBef>
                <a:spcPts val="1000"/>
              </a:spcBef>
              <a:spcAft>
                <a:spcPts val="600"/>
              </a:spcAft>
              <a:buSzPts val="2200"/>
              <a:buNone/>
            </a:pPr>
            <a:r>
              <a:rPr lang="en-US" sz="1600" noProof="0" dirty="0"/>
              <a:t>You can see that both the long run and the short run affect people’s lives significantly.</a:t>
            </a:r>
          </a:p>
        </p:txBody>
      </p:sp>
      <p:pic>
        <p:nvPicPr>
          <p:cNvPr id="4" name="Picture 3" descr="A photo depicts a group of enthusiastic generation Z adults gathered at a stone bench on the sidewalk and looking at their smartphones and digital tablet.">
            <a:extLst>
              <a:ext uri="{FF2B5EF4-FFF2-40B4-BE49-F238E27FC236}">
                <a16:creationId xmlns:a16="http://schemas.microsoft.com/office/drawing/2014/main" id="{AE595B3A-4148-82E6-6F44-7735CB8B5D2C}"/>
              </a:ext>
            </a:extLst>
          </p:cNvPr>
          <p:cNvPicPr>
            <a:picLocks noChangeAspect="1"/>
          </p:cNvPicPr>
          <p:nvPr/>
        </p:nvPicPr>
        <p:blipFill>
          <a:blip r:embed="rId3"/>
          <a:stretch>
            <a:fillRect/>
          </a:stretch>
        </p:blipFill>
        <p:spPr>
          <a:xfrm>
            <a:off x="4624250" y="1686188"/>
            <a:ext cx="3980669" cy="2231471"/>
          </a:xfrm>
          <a:prstGeom prst="rect">
            <a:avLst/>
          </a:prstGeom>
        </p:spPr>
      </p:pic>
    </p:spTree>
    <p:extLst>
      <p:ext uri="{BB962C8B-B14F-4D97-AF65-F5344CB8AC3E}">
        <p14:creationId xmlns:p14="http://schemas.microsoft.com/office/powerpoint/2010/main" val="1999262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How Important Is Crowding Out?</a:t>
            </a:r>
          </a:p>
        </p:txBody>
      </p:sp>
      <p:sp>
        <p:nvSpPr>
          <p:cNvPr id="4" name="Content Placeholder 3"/>
          <p:cNvSpPr>
            <a:spLocks noGrp="1"/>
          </p:cNvSpPr>
          <p:nvPr>
            <p:ph sz="quarter" idx="13"/>
          </p:nvPr>
        </p:nvSpPr>
        <p:spPr>
          <a:xfrm>
            <a:off x="457200" y="1556327"/>
            <a:ext cx="8330540" cy="2208151"/>
          </a:xfrm>
        </p:spPr>
        <p:txBody>
          <a:bodyPr/>
          <a:lstStyle/>
          <a:p>
            <a:pPr marL="0" lvl="0" indent="0">
              <a:buSzPts val="2200"/>
              <a:buNone/>
            </a:pPr>
            <a:r>
              <a:rPr lang="en-US" noProof="0" dirty="0"/>
              <a:t>In practice, the effect of government budget deficits and surpluses on the equilibrium interest rate is relatively small.</a:t>
            </a:r>
          </a:p>
          <a:p>
            <a:pPr marL="255600" lvl="0"/>
            <a:r>
              <a:rPr lang="en-US" noProof="0" dirty="0"/>
              <a:t>How small? According to one study, increasing borrowing by 1 percent of G</a:t>
            </a:r>
            <a:r>
              <a:rPr lang="en-US" sz="100" noProof="0" dirty="0"/>
              <a:t> </a:t>
            </a:r>
            <a:r>
              <a:rPr lang="en-US" noProof="0" dirty="0"/>
              <a:t>D</a:t>
            </a:r>
            <a:r>
              <a:rPr lang="en-US" sz="100" noProof="0" dirty="0"/>
              <a:t> </a:t>
            </a:r>
            <a:r>
              <a:rPr lang="en-US" noProof="0" dirty="0"/>
              <a:t>P would increase the real interest rate 0.003 points.</a:t>
            </a:r>
          </a:p>
        </p:txBody>
      </p:sp>
      <p:sp>
        <p:nvSpPr>
          <p:cNvPr id="5" name="Content Placeholder 4"/>
          <p:cNvSpPr>
            <a:spLocks noGrp="1"/>
          </p:cNvSpPr>
          <p:nvPr>
            <p:ph sz="quarter" idx="14"/>
          </p:nvPr>
        </p:nvSpPr>
        <p:spPr>
          <a:xfrm>
            <a:off x="457200" y="3900675"/>
            <a:ext cx="8093034" cy="1858859"/>
          </a:xfrm>
        </p:spPr>
        <p:txBody>
          <a:bodyPr/>
          <a:lstStyle/>
          <a:p>
            <a:pPr marL="0" lvl="0" indent="0">
              <a:buSzPts val="2200"/>
              <a:buNone/>
            </a:pPr>
            <a:r>
              <a:rPr lang="en-US" noProof="0" dirty="0"/>
              <a:t>Why would the effect be so small?</a:t>
            </a:r>
          </a:p>
          <a:p>
            <a:pPr marL="255600"/>
            <a:r>
              <a:rPr lang="en-US" noProof="0" dirty="0"/>
              <a:t>Interest rates are influenced by global markets, so even a few hundred billion dollars is a relatively minor amount.</a:t>
            </a:r>
          </a:p>
        </p:txBody>
      </p:sp>
    </p:spTree>
    <p:extLst>
      <p:ext uri="{BB962C8B-B14F-4D97-AF65-F5344CB8AC3E}">
        <p14:creationId xmlns:p14="http://schemas.microsoft.com/office/powerpoint/2010/main" val="753456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Table 10.1 Summary of the Loanable Funds Model </a:t>
            </a:r>
            <a:r>
              <a:rPr lang="en-US" sz="2000" b="0" noProof="0" dirty="0"/>
              <a:t>(1 of 2)</a:t>
            </a:r>
            <a:endParaRPr lang="en-US" sz="2000" noProof="0" dirty="0"/>
          </a:p>
        </p:txBody>
      </p:sp>
      <p:graphicFrame>
        <p:nvGraphicFramePr>
          <p:cNvPr id="3" name="Table 2"/>
          <p:cNvGraphicFramePr>
            <a:graphicFrameLocks noGrp="1"/>
          </p:cNvGraphicFramePr>
          <p:nvPr>
            <p:extLst>
              <p:ext uri="{D42A27DB-BD31-4B8C-83A1-F6EECF244321}">
                <p14:modId xmlns:p14="http://schemas.microsoft.com/office/powerpoint/2010/main" val="1073269851"/>
              </p:ext>
            </p:extLst>
          </p:nvPr>
        </p:nvGraphicFramePr>
        <p:xfrm>
          <a:off x="457200" y="1557338"/>
          <a:ext cx="8218488" cy="4753151"/>
        </p:xfrm>
        <a:graphic>
          <a:graphicData uri="http://schemas.openxmlformats.org/drawingml/2006/table">
            <a:tbl>
              <a:tblPr firstRow="1" bandRow="1">
                <a:tableStyleId>{2D5ABB26-0587-4C30-8999-92F81FD0307C}</a:tableStyleId>
              </a:tblPr>
              <a:tblGrid>
                <a:gridCol w="2054622">
                  <a:extLst>
                    <a:ext uri="{9D8B030D-6E8A-4147-A177-3AD203B41FA5}">
                      <a16:colId xmlns:a16="http://schemas.microsoft.com/office/drawing/2014/main" val="1131467734"/>
                    </a:ext>
                  </a:extLst>
                </a:gridCol>
                <a:gridCol w="2054622">
                  <a:extLst>
                    <a:ext uri="{9D8B030D-6E8A-4147-A177-3AD203B41FA5}">
                      <a16:colId xmlns:a16="http://schemas.microsoft.com/office/drawing/2014/main" val="3396501295"/>
                    </a:ext>
                  </a:extLst>
                </a:gridCol>
                <a:gridCol w="2054622">
                  <a:extLst>
                    <a:ext uri="{9D8B030D-6E8A-4147-A177-3AD203B41FA5}">
                      <a16:colId xmlns:a16="http://schemas.microsoft.com/office/drawing/2014/main" val="3588553991"/>
                    </a:ext>
                  </a:extLst>
                </a:gridCol>
                <a:gridCol w="2054622">
                  <a:extLst>
                    <a:ext uri="{9D8B030D-6E8A-4147-A177-3AD203B41FA5}">
                      <a16:colId xmlns:a16="http://schemas.microsoft.com/office/drawing/2014/main" val="1723083033"/>
                    </a:ext>
                  </a:extLst>
                </a:gridCol>
              </a:tblGrid>
              <a:tr h="993951">
                <a:tc>
                  <a:txBody>
                    <a:bodyPr/>
                    <a:lstStyle/>
                    <a:p>
                      <a:r>
                        <a:rPr lang="en-US" sz="1200" b="1" i="0" u="none" strike="noStrike" cap="none" baseline="0" noProof="0" dirty="0">
                          <a:solidFill>
                            <a:schemeClr val="tx1"/>
                          </a:solidFill>
                          <a:latin typeface="+mn-lt"/>
                          <a:ea typeface="+mn-ea"/>
                          <a:cs typeface="+mn-cs"/>
                          <a:sym typeface="Arial"/>
                        </a:rPr>
                        <a:t>An increase in …</a:t>
                      </a:r>
                      <a:endParaRPr lang="en-US" sz="1200" b="1" noProof="0" dirty="0">
                        <a:solidFill>
                          <a:schemeClr val="tx1"/>
                        </a:solidFill>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i="0" u="none" strike="noStrike" cap="none" baseline="0" noProof="0" dirty="0">
                          <a:solidFill>
                            <a:schemeClr val="tx1"/>
                          </a:solidFill>
                          <a:latin typeface="+mn-lt"/>
                          <a:ea typeface="+mn-ea"/>
                          <a:cs typeface="+mn-cs"/>
                          <a:sym typeface="Arial"/>
                        </a:rPr>
                        <a:t>will shift the …</a:t>
                      </a:r>
                      <a:endParaRPr lang="en-US" sz="1200" b="1" noProof="0" dirty="0">
                        <a:solidFill>
                          <a:schemeClr val="tx1"/>
                        </a:solidFill>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i="0" u="none" strike="noStrike" cap="none" baseline="0" noProof="0" dirty="0">
                          <a:solidFill>
                            <a:schemeClr val="tx1"/>
                          </a:solidFill>
                          <a:latin typeface="+mn-lt"/>
                          <a:ea typeface="+mn-ea"/>
                          <a:cs typeface="+mn-cs"/>
                          <a:sym typeface="Arial"/>
                        </a:rPr>
                        <a:t>causing …</a:t>
                      </a:r>
                      <a:endParaRPr lang="en-US" sz="1200" b="1" noProof="0" dirty="0">
                        <a:solidFill>
                          <a:schemeClr val="tx1"/>
                        </a:solidFill>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i="0" u="none" strike="noStrike" cap="none" baseline="0" noProof="0" dirty="0">
                          <a:solidFill>
                            <a:schemeClr val="tx1"/>
                          </a:solidFill>
                          <a:latin typeface="+mn-lt"/>
                          <a:ea typeface="+mn-ea"/>
                          <a:cs typeface="+mn-cs"/>
                          <a:sym typeface="Arial"/>
                        </a:rPr>
                        <a:t>Graph of the effect</a:t>
                      </a:r>
                    </a:p>
                    <a:p>
                      <a:r>
                        <a:rPr lang="en-US" sz="1200" b="1" i="0" u="none" strike="noStrike" cap="none" baseline="0" noProof="0" dirty="0">
                          <a:solidFill>
                            <a:schemeClr val="tx1"/>
                          </a:solidFill>
                          <a:latin typeface="+mn-lt"/>
                          <a:ea typeface="+mn-ea"/>
                          <a:cs typeface="+mn-cs"/>
                          <a:sym typeface="Arial"/>
                        </a:rPr>
                        <a:t>on equilibrium in</a:t>
                      </a:r>
                    </a:p>
                    <a:p>
                      <a:r>
                        <a:rPr lang="en-US" sz="1200" b="1" i="0" u="none" strike="noStrike" cap="none" baseline="0" noProof="0" dirty="0">
                          <a:solidFill>
                            <a:schemeClr val="tx1"/>
                          </a:solidFill>
                          <a:latin typeface="+mn-lt"/>
                          <a:ea typeface="+mn-ea"/>
                          <a:cs typeface="+mn-cs"/>
                          <a:sym typeface="Arial"/>
                        </a:rPr>
                        <a:t>the loanable funds</a:t>
                      </a:r>
                    </a:p>
                    <a:p>
                      <a:r>
                        <a:rPr lang="en-US" sz="1200" b="1" i="0" u="none" strike="noStrike" cap="none" baseline="0" noProof="0" dirty="0">
                          <a:solidFill>
                            <a:schemeClr val="tx1"/>
                          </a:solidFill>
                          <a:latin typeface="+mn-lt"/>
                          <a:ea typeface="+mn-ea"/>
                          <a:cs typeface="+mn-cs"/>
                          <a:sym typeface="Arial"/>
                        </a:rPr>
                        <a:t>market</a:t>
                      </a:r>
                      <a:endParaRPr lang="en-US" sz="1200" b="1" noProof="0" dirty="0">
                        <a:solidFill>
                          <a:schemeClr val="tx1"/>
                        </a:solidFill>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46748570"/>
                  </a:ext>
                </a:extLst>
              </a:tr>
              <a:tr h="1264355">
                <a:tc>
                  <a:txBody>
                    <a:bodyPr/>
                    <a:lstStyle/>
                    <a:p>
                      <a:r>
                        <a:rPr lang="en-US" sz="1200" b="0" i="0" u="none" strike="noStrike" cap="none" baseline="0" noProof="0" dirty="0">
                          <a:solidFill>
                            <a:schemeClr val="tx1"/>
                          </a:solidFill>
                          <a:latin typeface="+mn-lt"/>
                          <a:ea typeface="+mn-ea"/>
                          <a:cs typeface="+mn-cs"/>
                          <a:sym typeface="Arial"/>
                        </a:rPr>
                        <a:t>the government’s budget deficit</a:t>
                      </a:r>
                      <a:endParaRPr lang="en-US" sz="1200" noProof="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supply of loanable funds curve to the left</a:t>
                      </a:r>
                      <a:endParaRPr lang="en-US" sz="1200" noProof="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the real interest rate to increase and investment to decrease.</a:t>
                      </a:r>
                      <a:endParaRPr lang="en-US" sz="1200" noProof="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 b="0" i="0" u="none" strike="noStrike" cap="none" noProof="0" dirty="0">
                          <a:solidFill>
                            <a:schemeClr val="tx1"/>
                          </a:solidFill>
                          <a:effectLst/>
                          <a:latin typeface="+mn-lt"/>
                          <a:ea typeface="+mn-ea"/>
                          <a:cs typeface="+mn-cs"/>
                          <a:sym typeface="Arial"/>
                        </a:rPr>
                        <a:t>A graph where the horizontal and vertical axes are labeled, L and </a:t>
                      </a:r>
                      <a:r>
                        <a:rPr lang="en-US" sz="100" b="0" i="0" u="none" strike="noStrike" cap="none" noProof="0" dirty="0" err="1">
                          <a:solidFill>
                            <a:schemeClr val="tx1"/>
                          </a:solidFill>
                          <a:effectLst/>
                          <a:latin typeface="+mn-lt"/>
                          <a:ea typeface="+mn-ea"/>
                          <a:cs typeface="+mn-cs"/>
                          <a:sym typeface="Arial"/>
                        </a:rPr>
                        <a:t>i</a:t>
                      </a:r>
                      <a:r>
                        <a:rPr lang="en-US" sz="100" b="0" i="0" u="none" strike="noStrike" cap="none" noProof="0" dirty="0">
                          <a:solidFill>
                            <a:schemeClr val="tx1"/>
                          </a:solidFill>
                          <a:effectLst/>
                          <a:latin typeface="+mn-lt"/>
                          <a:ea typeface="+mn-ea"/>
                          <a:cs typeface="+mn-cs"/>
                          <a:sym typeface="Arial"/>
                        </a:rPr>
                        <a:t>, respectively. S subscript 1 shifts left to become S subscript 2, intersecting the D 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43652401"/>
                  </a:ext>
                </a:extLst>
              </a:tr>
              <a:tr h="1230489">
                <a:tc>
                  <a:txBody>
                    <a:bodyPr/>
                    <a:lstStyle/>
                    <a:p>
                      <a:r>
                        <a:rPr lang="en-US" sz="1200" b="0" i="0" u="none" strike="noStrike" cap="none" baseline="0" noProof="0" dirty="0">
                          <a:solidFill>
                            <a:schemeClr val="tx1"/>
                          </a:solidFill>
                          <a:latin typeface="+mn-lt"/>
                          <a:ea typeface="+mn-ea"/>
                          <a:cs typeface="+mn-cs"/>
                          <a:sym typeface="Arial"/>
                        </a:rPr>
                        <a:t>the desire of households to consume today</a:t>
                      </a:r>
                      <a:endParaRPr lang="en-US" sz="1200" noProof="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supply of loanable funds curve to the left</a:t>
                      </a:r>
                      <a:endParaRPr lang="en-US" sz="1200" noProof="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the real interest rate to increase and investment to decrease.</a:t>
                      </a:r>
                      <a:endParaRPr lang="en-US" sz="1200" noProof="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 b="0" i="0" u="none" strike="noStrike" cap="none" noProof="0" dirty="0">
                          <a:solidFill>
                            <a:schemeClr val="tx1"/>
                          </a:solidFill>
                          <a:effectLst/>
                          <a:latin typeface="+mn-lt"/>
                          <a:ea typeface="+mn-ea"/>
                          <a:cs typeface="+mn-cs"/>
                          <a:sym typeface="Arial"/>
                        </a:rPr>
                        <a:t>A graph where the horizontal and vertical axes are labeled, L and </a:t>
                      </a:r>
                      <a:r>
                        <a:rPr lang="en-US" sz="100" b="0" i="0" u="none" strike="noStrike" cap="none" noProof="0" dirty="0" err="1">
                          <a:solidFill>
                            <a:schemeClr val="tx1"/>
                          </a:solidFill>
                          <a:effectLst/>
                          <a:latin typeface="+mn-lt"/>
                          <a:ea typeface="+mn-ea"/>
                          <a:cs typeface="+mn-cs"/>
                          <a:sym typeface="Arial"/>
                        </a:rPr>
                        <a:t>i</a:t>
                      </a:r>
                      <a:r>
                        <a:rPr lang="en-US" sz="100" b="0" i="0" u="none" strike="noStrike" cap="none" noProof="0" dirty="0">
                          <a:solidFill>
                            <a:schemeClr val="tx1"/>
                          </a:solidFill>
                          <a:effectLst/>
                          <a:latin typeface="+mn-lt"/>
                          <a:ea typeface="+mn-ea"/>
                          <a:cs typeface="+mn-cs"/>
                          <a:sym typeface="Arial"/>
                        </a:rPr>
                        <a:t>, respectively. S subscript 1 shifts left to become S subscript 2, intersecting the D 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1914510"/>
                  </a:ext>
                </a:extLst>
              </a:tr>
              <a:tr h="1264356">
                <a:tc>
                  <a:txBody>
                    <a:bodyPr/>
                    <a:lstStyle/>
                    <a:p>
                      <a:r>
                        <a:rPr lang="en-US" sz="1200" b="0" i="0" u="none" strike="noStrike" cap="none" baseline="0" noProof="0" dirty="0">
                          <a:solidFill>
                            <a:schemeClr val="tx1"/>
                          </a:solidFill>
                          <a:latin typeface="+mn-lt"/>
                          <a:ea typeface="+mn-ea"/>
                          <a:cs typeface="+mn-cs"/>
                          <a:sym typeface="Arial"/>
                        </a:rPr>
                        <a:t>tax benefits for saving, such as 401(k) retirement accounts, which increase the incentive to save</a:t>
                      </a:r>
                      <a:endParaRPr lang="en-US" sz="1200" noProof="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supply of loanable funds curve to the right</a:t>
                      </a:r>
                      <a:endParaRPr lang="en-US" sz="1200" noProof="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the real interest rate to decrease and investment to increase.</a:t>
                      </a:r>
                      <a:endParaRPr lang="en-US" sz="1200" noProof="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 b="0" i="0" u="none" strike="noStrike" cap="none" noProof="0" dirty="0">
                          <a:solidFill>
                            <a:schemeClr val="tx1"/>
                          </a:solidFill>
                          <a:effectLst/>
                          <a:latin typeface="+mn-lt"/>
                          <a:ea typeface="+mn-ea"/>
                          <a:cs typeface="+mn-cs"/>
                          <a:sym typeface="Arial"/>
                        </a:rPr>
                        <a:t>A graph where the horizontal and vertical axes are labeled, L and </a:t>
                      </a:r>
                      <a:r>
                        <a:rPr lang="en-US" sz="100" b="0" i="0" u="none" strike="noStrike" cap="none" noProof="0" dirty="0" err="1">
                          <a:solidFill>
                            <a:schemeClr val="tx1"/>
                          </a:solidFill>
                          <a:effectLst/>
                          <a:latin typeface="+mn-lt"/>
                          <a:ea typeface="+mn-ea"/>
                          <a:cs typeface="+mn-cs"/>
                          <a:sym typeface="Arial"/>
                        </a:rPr>
                        <a:t>i</a:t>
                      </a:r>
                      <a:r>
                        <a:rPr lang="en-US" sz="100" b="0" i="0" u="none" strike="noStrike" cap="none" noProof="0" dirty="0">
                          <a:solidFill>
                            <a:schemeClr val="tx1"/>
                          </a:solidFill>
                          <a:effectLst/>
                          <a:latin typeface="+mn-lt"/>
                          <a:ea typeface="+mn-ea"/>
                          <a:cs typeface="+mn-cs"/>
                          <a:sym typeface="Arial"/>
                        </a:rPr>
                        <a:t>, respectively. S subscript 1 shifts right to become S subscript 2, intersecting the D 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5993757"/>
                  </a:ext>
                </a:extLst>
              </a:tr>
            </a:tbl>
          </a:graphicData>
        </a:graphic>
      </p:graphicFrame>
      <p:pic>
        <p:nvPicPr>
          <p:cNvPr id="5" name="Picture 4">
            <a:extLst>
              <a:ext uri="{FF2B5EF4-FFF2-40B4-BE49-F238E27FC236}">
                <a16:creationId xmlns:a16="http://schemas.microsoft.com/office/drawing/2014/main" id="{4EB2A337-17BC-BCA1-CF19-A7879CF959E7}"/>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6968203" y="2660955"/>
            <a:ext cx="1457528" cy="1086002"/>
          </a:xfrm>
          <a:prstGeom prst="rect">
            <a:avLst/>
          </a:prstGeom>
        </p:spPr>
      </p:pic>
      <p:pic>
        <p:nvPicPr>
          <p:cNvPr id="7" name="Picture 6">
            <a:extLst>
              <a:ext uri="{FF2B5EF4-FFF2-40B4-BE49-F238E27FC236}">
                <a16:creationId xmlns:a16="http://schemas.microsoft.com/office/drawing/2014/main" id="{6253AF4E-BCE4-9DF3-777E-3622FB6C5FF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7064382" y="3869667"/>
            <a:ext cx="1343212" cy="1124107"/>
          </a:xfrm>
          <a:prstGeom prst="rect">
            <a:avLst/>
          </a:prstGeom>
        </p:spPr>
      </p:pic>
      <p:pic>
        <p:nvPicPr>
          <p:cNvPr id="12" name="Picture 11">
            <a:extLst>
              <a:ext uri="{FF2B5EF4-FFF2-40B4-BE49-F238E27FC236}">
                <a16:creationId xmlns:a16="http://schemas.microsoft.com/office/drawing/2014/main" id="{C9081E4D-F241-DA83-C3A9-CC2982E3D6DE}"/>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7089894" y="5166889"/>
            <a:ext cx="1286054" cy="1076475"/>
          </a:xfrm>
          <a:prstGeom prst="rect">
            <a:avLst/>
          </a:prstGeom>
        </p:spPr>
      </p:pic>
    </p:spTree>
    <p:extLst>
      <p:ext uri="{BB962C8B-B14F-4D97-AF65-F5344CB8AC3E}">
        <p14:creationId xmlns:p14="http://schemas.microsoft.com/office/powerpoint/2010/main" val="1049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Table 10.1 Summary of the Loanable Funds Model </a:t>
            </a:r>
            <a:r>
              <a:rPr lang="en-US" sz="2000" b="0" noProof="0" dirty="0"/>
              <a:t>(2 of 2)</a:t>
            </a:r>
            <a:endParaRPr lang="en-US" sz="2000" noProof="0" dirty="0"/>
          </a:p>
        </p:txBody>
      </p:sp>
      <p:graphicFrame>
        <p:nvGraphicFramePr>
          <p:cNvPr id="3" name="Table 2"/>
          <p:cNvGraphicFramePr>
            <a:graphicFrameLocks noGrp="1"/>
          </p:cNvGraphicFramePr>
          <p:nvPr>
            <p:extLst>
              <p:ext uri="{D42A27DB-BD31-4B8C-83A1-F6EECF244321}">
                <p14:modId xmlns:p14="http://schemas.microsoft.com/office/powerpoint/2010/main" val="270701606"/>
              </p:ext>
            </p:extLst>
          </p:nvPr>
        </p:nvGraphicFramePr>
        <p:xfrm>
          <a:off x="468311" y="1558500"/>
          <a:ext cx="8207376" cy="3826300"/>
        </p:xfrm>
        <a:graphic>
          <a:graphicData uri="http://schemas.openxmlformats.org/drawingml/2006/table">
            <a:tbl>
              <a:tblPr firstRow="1" bandRow="1">
                <a:tableStyleId>{2D5ABB26-0587-4C30-8999-92F81FD0307C}</a:tableStyleId>
              </a:tblPr>
              <a:tblGrid>
                <a:gridCol w="2051844">
                  <a:extLst>
                    <a:ext uri="{9D8B030D-6E8A-4147-A177-3AD203B41FA5}">
                      <a16:colId xmlns:a16="http://schemas.microsoft.com/office/drawing/2014/main" val="1137569771"/>
                    </a:ext>
                  </a:extLst>
                </a:gridCol>
                <a:gridCol w="2051844">
                  <a:extLst>
                    <a:ext uri="{9D8B030D-6E8A-4147-A177-3AD203B41FA5}">
                      <a16:colId xmlns:a16="http://schemas.microsoft.com/office/drawing/2014/main" val="3185494593"/>
                    </a:ext>
                  </a:extLst>
                </a:gridCol>
                <a:gridCol w="2051844">
                  <a:extLst>
                    <a:ext uri="{9D8B030D-6E8A-4147-A177-3AD203B41FA5}">
                      <a16:colId xmlns:a16="http://schemas.microsoft.com/office/drawing/2014/main" val="1288323580"/>
                    </a:ext>
                  </a:extLst>
                </a:gridCol>
                <a:gridCol w="2051844">
                  <a:extLst>
                    <a:ext uri="{9D8B030D-6E8A-4147-A177-3AD203B41FA5}">
                      <a16:colId xmlns:a16="http://schemas.microsoft.com/office/drawing/2014/main" val="780296515"/>
                    </a:ext>
                  </a:extLst>
                </a:gridCol>
              </a:tblGrid>
              <a:tr h="992789">
                <a:tc>
                  <a:txBody>
                    <a:bodyPr/>
                    <a:lstStyle/>
                    <a:p>
                      <a:r>
                        <a:rPr lang="en-US" sz="1200" b="1" i="0" u="none" strike="noStrike" cap="none" baseline="0" noProof="0" dirty="0">
                          <a:solidFill>
                            <a:schemeClr val="tx1"/>
                          </a:solidFill>
                          <a:latin typeface="+mn-lt"/>
                          <a:ea typeface="+mn-ea"/>
                          <a:cs typeface="+mn-cs"/>
                          <a:sym typeface="Arial"/>
                        </a:rPr>
                        <a:t>An increase in …</a:t>
                      </a:r>
                      <a:endParaRPr lang="en-US" sz="1200" b="1" noProof="0"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i="0" u="none" strike="noStrike" cap="none" baseline="0" noProof="0" dirty="0">
                          <a:solidFill>
                            <a:schemeClr val="tx1"/>
                          </a:solidFill>
                          <a:latin typeface="+mn-lt"/>
                          <a:ea typeface="+mn-ea"/>
                          <a:cs typeface="+mn-cs"/>
                          <a:sym typeface="Arial"/>
                        </a:rPr>
                        <a:t>will shift the …</a:t>
                      </a:r>
                      <a:endParaRPr lang="en-US" sz="1200" b="1" noProof="0"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i="0" u="none" strike="noStrike" cap="none" baseline="0" noProof="0" dirty="0">
                          <a:solidFill>
                            <a:schemeClr val="tx1"/>
                          </a:solidFill>
                          <a:latin typeface="+mn-lt"/>
                          <a:ea typeface="+mn-ea"/>
                          <a:cs typeface="+mn-cs"/>
                          <a:sym typeface="Arial"/>
                        </a:rPr>
                        <a:t>causing …</a:t>
                      </a:r>
                      <a:endParaRPr lang="en-US" sz="1200" b="1" noProof="0"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i="0" u="none" strike="noStrike" cap="none" baseline="0" noProof="0" dirty="0">
                          <a:solidFill>
                            <a:schemeClr val="tx1"/>
                          </a:solidFill>
                          <a:latin typeface="+mn-lt"/>
                          <a:ea typeface="+mn-ea"/>
                          <a:cs typeface="+mn-cs"/>
                          <a:sym typeface="Arial"/>
                        </a:rPr>
                        <a:t>Graph of the effect</a:t>
                      </a:r>
                    </a:p>
                    <a:p>
                      <a:r>
                        <a:rPr lang="en-US" sz="1200" b="1" i="0" u="none" strike="noStrike" cap="none" baseline="0" noProof="0" dirty="0">
                          <a:solidFill>
                            <a:schemeClr val="tx1"/>
                          </a:solidFill>
                          <a:latin typeface="+mn-lt"/>
                          <a:ea typeface="+mn-ea"/>
                          <a:cs typeface="+mn-cs"/>
                          <a:sym typeface="Arial"/>
                        </a:rPr>
                        <a:t>on equilibrium in</a:t>
                      </a:r>
                    </a:p>
                    <a:p>
                      <a:r>
                        <a:rPr lang="en-US" sz="1200" b="1" i="0" u="none" strike="noStrike" cap="none" baseline="0" noProof="0" dirty="0">
                          <a:solidFill>
                            <a:schemeClr val="tx1"/>
                          </a:solidFill>
                          <a:latin typeface="+mn-lt"/>
                          <a:ea typeface="+mn-ea"/>
                          <a:cs typeface="+mn-cs"/>
                          <a:sym typeface="Arial"/>
                        </a:rPr>
                        <a:t>the loanable funds</a:t>
                      </a:r>
                    </a:p>
                    <a:p>
                      <a:r>
                        <a:rPr lang="en-US" sz="1200" b="1" i="0" u="none" strike="noStrike" cap="none" baseline="0" noProof="0" dirty="0">
                          <a:solidFill>
                            <a:schemeClr val="tx1"/>
                          </a:solidFill>
                          <a:latin typeface="+mn-lt"/>
                          <a:ea typeface="+mn-ea"/>
                          <a:cs typeface="+mn-cs"/>
                          <a:sym typeface="Arial"/>
                        </a:rPr>
                        <a:t>market</a:t>
                      </a:r>
                      <a:endParaRPr lang="en-US" sz="1200" b="1" noProof="0"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17017671"/>
                  </a:ext>
                </a:extLst>
              </a:tr>
              <a:tr h="1298222">
                <a:tc>
                  <a:txBody>
                    <a:bodyPr/>
                    <a:lstStyle/>
                    <a:p>
                      <a:r>
                        <a:rPr lang="en-US" sz="1200" b="0" i="0" u="none" strike="noStrike" cap="none" baseline="0" noProof="0" dirty="0">
                          <a:solidFill>
                            <a:schemeClr val="tx1"/>
                          </a:solidFill>
                          <a:latin typeface="+mn-lt"/>
                          <a:ea typeface="+mn-ea"/>
                          <a:cs typeface="+mn-cs"/>
                          <a:sym typeface="Arial"/>
                        </a:rPr>
                        <a:t>expected future profits from new investments</a:t>
                      </a:r>
                      <a:endParaRPr lang="en-US" sz="1200" noProof="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demand for loanable funds curve to the right</a:t>
                      </a:r>
                      <a:endParaRPr lang="en-US" sz="1200" noProof="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the real interest rate and the level of investment to increase.</a:t>
                      </a:r>
                      <a:endParaRPr lang="en-US" sz="1200" noProof="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 b="0" i="0" u="none" strike="noStrike" cap="none" noProof="0" dirty="0">
                          <a:solidFill>
                            <a:schemeClr val="tx1"/>
                          </a:solidFill>
                          <a:effectLst/>
                          <a:latin typeface="+mn-lt"/>
                          <a:ea typeface="+mn-ea"/>
                          <a:cs typeface="+mn-cs"/>
                          <a:sym typeface="Arial"/>
                        </a:rPr>
                        <a:t>A graph where the horizontal and vertical axes are labeled, L and </a:t>
                      </a:r>
                      <a:r>
                        <a:rPr lang="en-US" sz="100" b="0" i="0" u="none" strike="noStrike" cap="none" noProof="0" dirty="0" err="1">
                          <a:solidFill>
                            <a:schemeClr val="tx1"/>
                          </a:solidFill>
                          <a:effectLst/>
                          <a:latin typeface="+mn-lt"/>
                          <a:ea typeface="+mn-ea"/>
                          <a:cs typeface="+mn-cs"/>
                          <a:sym typeface="Arial"/>
                        </a:rPr>
                        <a:t>i</a:t>
                      </a:r>
                      <a:r>
                        <a:rPr lang="en-US" sz="100" b="0" i="0" u="none" strike="noStrike" cap="none" noProof="0" dirty="0">
                          <a:solidFill>
                            <a:schemeClr val="tx1"/>
                          </a:solidFill>
                          <a:effectLst/>
                          <a:latin typeface="+mn-lt"/>
                          <a:ea typeface="+mn-ea"/>
                          <a:cs typeface="+mn-cs"/>
                          <a:sym typeface="Arial"/>
                        </a:rPr>
                        <a:t>, respectively. D subscript 1 shifts right to become D subscript 2, intersecting the S 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37276877"/>
                  </a:ext>
                </a:extLst>
              </a:tr>
              <a:tr h="1535289">
                <a:tc>
                  <a:txBody>
                    <a:bodyPr/>
                    <a:lstStyle/>
                    <a:p>
                      <a:r>
                        <a:rPr lang="en-US" sz="1200" b="0" i="0" u="none" strike="noStrike" cap="none" baseline="0" noProof="0" dirty="0">
                          <a:solidFill>
                            <a:schemeClr val="tx1"/>
                          </a:solidFill>
                          <a:latin typeface="+mn-lt"/>
                          <a:ea typeface="+mn-ea"/>
                          <a:cs typeface="+mn-cs"/>
                          <a:sym typeface="Arial"/>
                        </a:rPr>
                        <a:t>corporate taxes</a:t>
                      </a:r>
                      <a:endParaRPr lang="en-US" sz="1200" noProof="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demand for loanable funds curve to the left</a:t>
                      </a:r>
                      <a:endParaRPr lang="en-US" sz="1200" noProof="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i="0" u="none" strike="noStrike" cap="none" baseline="0" noProof="0" dirty="0">
                          <a:solidFill>
                            <a:schemeClr val="tx1"/>
                          </a:solidFill>
                          <a:latin typeface="+mn-lt"/>
                          <a:ea typeface="+mn-ea"/>
                          <a:cs typeface="+mn-cs"/>
                          <a:sym typeface="Arial"/>
                        </a:rPr>
                        <a:t>the real interest rate and the level of investment to decrease.</a:t>
                      </a:r>
                      <a:endParaRPr lang="en-US" sz="1200" noProof="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 b="0" i="0" u="none" strike="noStrike" cap="none" noProof="0" dirty="0">
                          <a:solidFill>
                            <a:schemeClr val="tx1"/>
                          </a:solidFill>
                          <a:effectLst/>
                          <a:latin typeface="+mn-lt"/>
                          <a:ea typeface="+mn-ea"/>
                          <a:cs typeface="+mn-cs"/>
                          <a:sym typeface="Arial"/>
                        </a:rPr>
                        <a:t>A graph where the horizontal and vertical axes are labeled, L and </a:t>
                      </a:r>
                      <a:r>
                        <a:rPr lang="en-US" sz="100" b="0" i="0" u="none" strike="noStrike" cap="none" noProof="0" dirty="0" err="1">
                          <a:solidFill>
                            <a:schemeClr val="tx1"/>
                          </a:solidFill>
                          <a:effectLst/>
                          <a:latin typeface="+mn-lt"/>
                          <a:ea typeface="+mn-ea"/>
                          <a:cs typeface="+mn-cs"/>
                          <a:sym typeface="Arial"/>
                        </a:rPr>
                        <a:t>i</a:t>
                      </a:r>
                      <a:r>
                        <a:rPr lang="en-US" sz="100" b="0" i="0" u="none" strike="noStrike" cap="none" noProof="0" dirty="0">
                          <a:solidFill>
                            <a:schemeClr val="tx1"/>
                          </a:solidFill>
                          <a:effectLst/>
                          <a:latin typeface="+mn-lt"/>
                          <a:ea typeface="+mn-ea"/>
                          <a:cs typeface="+mn-cs"/>
                          <a:sym typeface="Arial"/>
                        </a:rPr>
                        <a:t>, respectively. D subscript 1 shifts left to become D subscript 2, intersecting the S 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5843122"/>
                  </a:ext>
                </a:extLst>
              </a:tr>
            </a:tbl>
          </a:graphicData>
        </a:graphic>
      </p:graphicFrame>
      <p:pic>
        <p:nvPicPr>
          <p:cNvPr id="5" name="Picture 4">
            <a:extLst>
              <a:ext uri="{FF2B5EF4-FFF2-40B4-BE49-F238E27FC236}">
                <a16:creationId xmlns:a16="http://schemas.microsoft.com/office/drawing/2014/main" id="{444FBED0-E957-EFA9-7203-0CF900B772C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7016165" y="2641493"/>
            <a:ext cx="1371791" cy="1105054"/>
          </a:xfrm>
          <a:prstGeom prst="rect">
            <a:avLst/>
          </a:prstGeom>
        </p:spPr>
      </p:pic>
      <p:pic>
        <p:nvPicPr>
          <p:cNvPr id="7" name="Picture 6">
            <a:extLst>
              <a:ext uri="{FF2B5EF4-FFF2-40B4-BE49-F238E27FC236}">
                <a16:creationId xmlns:a16="http://schemas.microsoft.com/office/drawing/2014/main" id="{2A833C9C-B6DB-F72A-DE12-AEB7D8C53F7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999119" y="4088858"/>
            <a:ext cx="1498492" cy="1194602"/>
          </a:xfrm>
          <a:prstGeom prst="rect">
            <a:avLst/>
          </a:prstGeom>
        </p:spPr>
      </p:pic>
    </p:spTree>
    <p:extLst>
      <p:ext uri="{BB962C8B-B14F-4D97-AF65-F5344CB8AC3E}">
        <p14:creationId xmlns:p14="http://schemas.microsoft.com/office/powerpoint/2010/main" val="3619570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10.3 The Business Cycle</a:t>
            </a:r>
          </a:p>
        </p:txBody>
      </p:sp>
      <p:sp>
        <p:nvSpPr>
          <p:cNvPr id="7" name="Content Placeholder 6"/>
          <p:cNvSpPr>
            <a:spLocks noGrp="1"/>
          </p:cNvSpPr>
          <p:nvPr>
            <p:ph sz="quarter" idx="13"/>
          </p:nvPr>
        </p:nvSpPr>
        <p:spPr>
          <a:xfrm>
            <a:off x="457199" y="1520825"/>
            <a:ext cx="6838545" cy="474230"/>
          </a:xfrm>
        </p:spPr>
        <p:txBody>
          <a:bodyPr/>
          <a:lstStyle/>
          <a:p>
            <a:pPr marL="0" lvl="0" indent="0">
              <a:spcBef>
                <a:spcPts val="0"/>
              </a:spcBef>
              <a:buSzPts val="1600"/>
              <a:buNone/>
            </a:pPr>
            <a:r>
              <a:rPr lang="en-US" sz="2000" b="1" noProof="0" dirty="0"/>
              <a:t>Explain what happens during the business cycle.</a:t>
            </a:r>
          </a:p>
        </p:txBody>
      </p:sp>
      <p:sp>
        <p:nvSpPr>
          <p:cNvPr id="8" name="Content Placeholder 7"/>
          <p:cNvSpPr>
            <a:spLocks noGrp="1"/>
          </p:cNvSpPr>
          <p:nvPr>
            <p:ph sz="quarter" idx="14"/>
          </p:nvPr>
        </p:nvSpPr>
        <p:spPr>
          <a:xfrm>
            <a:off x="457200" y="2101935"/>
            <a:ext cx="8294914" cy="3348839"/>
          </a:xfrm>
        </p:spPr>
        <p:txBody>
          <a:bodyPr/>
          <a:lstStyle/>
          <a:p>
            <a:pPr marL="0" lvl="0" indent="0">
              <a:buSzPts val="2200"/>
              <a:buNone/>
            </a:pPr>
            <a:r>
              <a:rPr lang="en-US" noProof="0" dirty="0"/>
              <a:t>While real G</a:t>
            </a:r>
            <a:r>
              <a:rPr lang="en-US" sz="100" noProof="0" dirty="0"/>
              <a:t> </a:t>
            </a:r>
            <a:r>
              <a:rPr lang="en-US" noProof="0" dirty="0"/>
              <a:t>D</a:t>
            </a:r>
            <a:r>
              <a:rPr lang="en-US" sz="100" noProof="0" dirty="0"/>
              <a:t> </a:t>
            </a:r>
            <a:r>
              <a:rPr lang="en-US" noProof="0" dirty="0"/>
              <a:t>P per capita has risen about nine-fold since the start of the twentieth century, it has not risen consistently every year.</a:t>
            </a:r>
          </a:p>
          <a:p>
            <a:pPr marL="0" lvl="0" indent="0">
              <a:buSzPts val="2200"/>
              <a:buNone/>
            </a:pPr>
            <a:r>
              <a:rPr lang="en-US" noProof="0" dirty="0"/>
              <a:t>Since at least the early nineteenth century, the American economy has experienced alternating periods of expanding and contracting economic activity.</a:t>
            </a:r>
          </a:p>
          <a:p>
            <a:pPr marL="255600"/>
            <a:r>
              <a:rPr lang="en-US" noProof="0" dirty="0"/>
              <a:t>These alternating periods are called the business cycle.</a:t>
            </a:r>
          </a:p>
        </p:txBody>
      </p:sp>
    </p:spTree>
    <p:extLst>
      <p:ext uri="{BB962C8B-B14F-4D97-AF65-F5344CB8AC3E}">
        <p14:creationId xmlns:p14="http://schemas.microsoft.com/office/powerpoint/2010/main" val="2073157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500"/>
                                        <p:tgtEl>
                                          <p:spTgt spid="8">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fade">
                                      <p:cBhvr>
                                        <p:cTn id="15" dur="500"/>
                                        <p:tgtEl>
                                          <p:spTgt spid="8">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Effect transition="in" filter="fade">
                                      <p:cBhvr>
                                        <p:cTn id="19"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Figure 10.6 The Business Cycle </a:t>
            </a:r>
            <a:r>
              <a:rPr lang="en-US" sz="2000" b="0" noProof="0" dirty="0"/>
              <a:t>(1 of 2)</a:t>
            </a:r>
            <a:endParaRPr lang="en-US" noProof="0" dirty="0"/>
          </a:p>
        </p:txBody>
      </p:sp>
      <p:sp>
        <p:nvSpPr>
          <p:cNvPr id="6" name="Content Placeholder 5"/>
          <p:cNvSpPr>
            <a:spLocks noGrp="1"/>
          </p:cNvSpPr>
          <p:nvPr>
            <p:ph sz="quarter" idx="15"/>
          </p:nvPr>
        </p:nvSpPr>
        <p:spPr>
          <a:xfrm>
            <a:off x="457200" y="1558413"/>
            <a:ext cx="2726267" cy="4175859"/>
          </a:xfrm>
        </p:spPr>
        <p:txBody>
          <a:bodyPr/>
          <a:lstStyle/>
          <a:p>
            <a:pPr marL="0" lvl="0" indent="0">
              <a:buSzPts val="2200"/>
              <a:buNone/>
            </a:pPr>
            <a:r>
              <a:rPr lang="en-US" sz="1800" noProof="0" dirty="0"/>
              <a:t>The figure shows a typical idealized path for real G</a:t>
            </a:r>
            <a:r>
              <a:rPr lang="en-US" sz="100" noProof="0" dirty="0"/>
              <a:t> </a:t>
            </a:r>
            <a:r>
              <a:rPr lang="en-US" sz="1800" noProof="0" dirty="0"/>
              <a:t>D</a:t>
            </a:r>
            <a:r>
              <a:rPr lang="en-US" sz="100" noProof="0" dirty="0"/>
              <a:t> </a:t>
            </a:r>
            <a:r>
              <a:rPr lang="en-US" sz="1800" noProof="0" dirty="0"/>
              <a:t>P—rising, falling, then rising again.</a:t>
            </a:r>
          </a:p>
          <a:p>
            <a:pPr marL="0" lvl="0" indent="0">
              <a:buSzPts val="2200"/>
              <a:buNone/>
            </a:pPr>
            <a:r>
              <a:rPr lang="en-US" sz="1800" noProof="0" dirty="0"/>
              <a:t>The phases of rising are known as </a:t>
            </a:r>
            <a:r>
              <a:rPr lang="en-US" sz="1800" b="1" noProof="0" dirty="0"/>
              <a:t>expansion</a:t>
            </a:r>
            <a:r>
              <a:rPr lang="en-US" sz="1800" noProof="0" dirty="0"/>
              <a:t>; the periods of falling are </a:t>
            </a:r>
            <a:r>
              <a:rPr lang="en-US" sz="1800" b="1" noProof="0" dirty="0"/>
              <a:t>recessions</a:t>
            </a:r>
            <a:r>
              <a:rPr lang="en-US" sz="1800" noProof="0" dirty="0"/>
              <a:t>.</a:t>
            </a:r>
          </a:p>
          <a:p>
            <a:pPr marL="0" lvl="0" indent="0">
              <a:buSzPts val="2200"/>
              <a:buNone/>
            </a:pPr>
            <a:r>
              <a:rPr lang="en-US" sz="1800" noProof="0" dirty="0"/>
              <a:t>We refer to the points at which the economy changes from one phase to the other as </a:t>
            </a:r>
            <a:r>
              <a:rPr lang="en-US" sz="1800" b="1" noProof="0" dirty="0"/>
              <a:t>peaks</a:t>
            </a:r>
            <a:r>
              <a:rPr lang="en-US" sz="1800" noProof="0" dirty="0"/>
              <a:t> or </a:t>
            </a:r>
            <a:r>
              <a:rPr lang="en-US" sz="1800" b="1" noProof="0" dirty="0"/>
              <a:t>troughs</a:t>
            </a:r>
            <a:r>
              <a:rPr lang="en-US" sz="1800" noProof="0" dirty="0"/>
              <a:t>, respectively.</a:t>
            </a:r>
          </a:p>
        </p:txBody>
      </p:sp>
      <p:pic>
        <p:nvPicPr>
          <p:cNvPr id="10" name="Picture 9" descr="A graphs A depict a business cycle in idealized terms, and movements in real G D P between 2006 and 2023. For long description in Notes pane, press F6.">
            <a:extLst>
              <a:ext uri="{FF2B5EF4-FFF2-40B4-BE49-F238E27FC236}">
                <a16:creationId xmlns:a16="http://schemas.microsoft.com/office/drawing/2014/main" id="{61883BFD-802A-F3AD-EDE8-D912E351C32B}"/>
              </a:ext>
            </a:extLst>
          </p:cNvPr>
          <p:cNvPicPr>
            <a:picLocks noChangeAspect="1"/>
          </p:cNvPicPr>
          <p:nvPr/>
        </p:nvPicPr>
        <p:blipFill>
          <a:blip r:embed="rId3"/>
          <a:stretch>
            <a:fillRect/>
          </a:stretch>
        </p:blipFill>
        <p:spPr>
          <a:xfrm>
            <a:off x="3852018" y="1597303"/>
            <a:ext cx="4823670" cy="4098077"/>
          </a:xfrm>
          <a:prstGeom prst="rect">
            <a:avLst/>
          </a:prstGeom>
        </p:spPr>
      </p:pic>
    </p:spTree>
    <p:extLst>
      <p:ext uri="{BB962C8B-B14F-4D97-AF65-F5344CB8AC3E}">
        <p14:creationId xmlns:p14="http://schemas.microsoft.com/office/powerpoint/2010/main" val="2894799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Figure 10.6 The Business Cycle </a:t>
            </a:r>
            <a:r>
              <a:rPr lang="en-US" sz="2000" b="0" noProof="0" dirty="0"/>
              <a:t>(2 of 2)</a:t>
            </a:r>
            <a:endParaRPr lang="en-US" noProof="0" dirty="0"/>
          </a:p>
        </p:txBody>
      </p:sp>
      <p:sp>
        <p:nvSpPr>
          <p:cNvPr id="6" name="Content Placeholder 5"/>
          <p:cNvSpPr>
            <a:spLocks noGrp="1"/>
          </p:cNvSpPr>
          <p:nvPr>
            <p:ph sz="quarter" idx="15"/>
          </p:nvPr>
        </p:nvSpPr>
        <p:spPr>
          <a:xfrm>
            <a:off x="457200" y="1558412"/>
            <a:ext cx="2760133" cy="4526299"/>
          </a:xfrm>
        </p:spPr>
        <p:txBody>
          <a:bodyPr/>
          <a:lstStyle/>
          <a:p>
            <a:pPr marL="0" lvl="0" indent="0">
              <a:buSzPts val="2200"/>
              <a:buNone/>
            </a:pPr>
            <a:r>
              <a:rPr lang="en-US" sz="1600" noProof="0" dirty="0">
                <a:solidFill>
                  <a:schemeClr val="tx1"/>
                </a:solidFill>
              </a:rPr>
              <a:t>This figure shows the movements in real G</a:t>
            </a:r>
            <a:r>
              <a:rPr lang="en-US" sz="100" noProof="0" dirty="0">
                <a:solidFill>
                  <a:schemeClr val="tx1"/>
                </a:solidFill>
              </a:rPr>
              <a:t> </a:t>
            </a:r>
            <a:r>
              <a:rPr lang="en-US" sz="1600" noProof="0" dirty="0">
                <a:solidFill>
                  <a:schemeClr val="tx1"/>
                </a:solidFill>
              </a:rPr>
              <a:t>D</a:t>
            </a:r>
            <a:r>
              <a:rPr lang="en-US" sz="100" noProof="0" dirty="0">
                <a:solidFill>
                  <a:schemeClr val="tx1"/>
                </a:solidFill>
              </a:rPr>
              <a:t> </a:t>
            </a:r>
            <a:r>
              <a:rPr lang="en-US" sz="1600" noProof="0" dirty="0">
                <a:solidFill>
                  <a:schemeClr val="tx1"/>
                </a:solidFill>
              </a:rPr>
              <a:t>P in the United States from 2006 to 2022.</a:t>
            </a:r>
          </a:p>
          <a:p>
            <a:pPr marL="0" lvl="0" indent="0">
              <a:buSzPts val="2200"/>
              <a:buNone/>
            </a:pPr>
            <a:r>
              <a:rPr lang="en-US" sz="1600" noProof="0" dirty="0">
                <a:solidFill>
                  <a:schemeClr val="tx1"/>
                </a:solidFill>
              </a:rPr>
              <a:t>The period of recession starting in late 2007 and ending in mid-2009 was the longest and most severe since the Great Depression of the 1930s, prompting some to refer to it as the </a:t>
            </a:r>
            <a:r>
              <a:rPr lang="en-US" sz="1600" b="1" noProof="0" dirty="0">
                <a:solidFill>
                  <a:schemeClr val="tx1"/>
                </a:solidFill>
              </a:rPr>
              <a:t>Great Recession</a:t>
            </a:r>
            <a:r>
              <a:rPr lang="en-US" sz="1600" noProof="0" dirty="0">
                <a:solidFill>
                  <a:schemeClr val="tx1"/>
                </a:solidFill>
              </a:rPr>
              <a:t>.</a:t>
            </a:r>
          </a:p>
          <a:p>
            <a:pPr marL="0" lvl="0" indent="0">
              <a:buSzPts val="2200"/>
              <a:buNone/>
            </a:pPr>
            <a:r>
              <a:rPr lang="en-US" sz="1600" noProof="0" dirty="0">
                <a:solidFill>
                  <a:schemeClr val="tx1"/>
                </a:solidFill>
              </a:rPr>
              <a:t>A short but severe recession occurred during the first months of the Covid-19 pandemic.</a:t>
            </a:r>
          </a:p>
        </p:txBody>
      </p:sp>
      <p:pic>
        <p:nvPicPr>
          <p:cNvPr id="8" name="Picture 7" descr="A graph represents movements in real G D P between 2006 and 2023. For long description in Notes pane, press F6.">
            <a:extLst>
              <a:ext uri="{FF2B5EF4-FFF2-40B4-BE49-F238E27FC236}">
                <a16:creationId xmlns:a16="http://schemas.microsoft.com/office/drawing/2014/main" id="{18CD9D95-78BA-A8D1-0F46-F7227594ACE9}"/>
              </a:ext>
            </a:extLst>
          </p:cNvPr>
          <p:cNvPicPr>
            <a:picLocks noChangeAspect="1"/>
          </p:cNvPicPr>
          <p:nvPr/>
        </p:nvPicPr>
        <p:blipFill>
          <a:blip r:embed="rId3"/>
          <a:stretch>
            <a:fillRect/>
          </a:stretch>
        </p:blipFill>
        <p:spPr>
          <a:xfrm>
            <a:off x="3528460" y="1558412"/>
            <a:ext cx="5147228" cy="3879772"/>
          </a:xfrm>
          <a:prstGeom prst="rect">
            <a:avLst/>
          </a:prstGeom>
        </p:spPr>
      </p:pic>
    </p:spTree>
    <p:extLst>
      <p:ext uri="{BB962C8B-B14F-4D97-AF65-F5344CB8AC3E}">
        <p14:creationId xmlns:p14="http://schemas.microsoft.com/office/powerpoint/2010/main" val="3369395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Table 10.2 The U.S. Business Cycle Since 1950 </a:t>
            </a:r>
            <a:r>
              <a:rPr lang="en-US" sz="2000" b="0" noProof="0" dirty="0"/>
              <a:t>(1 of 2)</a:t>
            </a:r>
            <a:endParaRPr lang="en-US" sz="2000" noProof="0" dirty="0"/>
          </a:p>
        </p:txBody>
      </p:sp>
      <p:sp>
        <p:nvSpPr>
          <p:cNvPr id="10" name="Content Placeholder 9"/>
          <p:cNvSpPr>
            <a:spLocks noGrp="1"/>
          </p:cNvSpPr>
          <p:nvPr>
            <p:ph sz="quarter" idx="13"/>
          </p:nvPr>
        </p:nvSpPr>
        <p:spPr>
          <a:xfrm>
            <a:off x="457200" y="1552575"/>
            <a:ext cx="3711039" cy="4756150"/>
          </a:xfrm>
        </p:spPr>
        <p:txBody>
          <a:bodyPr/>
          <a:lstStyle/>
          <a:p>
            <a:pPr marL="0" lvl="0" indent="0">
              <a:buSzPts val="2200"/>
              <a:buNone/>
            </a:pPr>
            <a:r>
              <a:rPr lang="en-US" noProof="0" dirty="0">
                <a:solidFill>
                  <a:srgbClr val="000000"/>
                </a:solidFill>
              </a:rPr>
              <a:t>How do we know when the economy is in a recession?</a:t>
            </a:r>
            <a:endParaRPr lang="en-US" noProof="0" dirty="0"/>
          </a:p>
          <a:p>
            <a:pPr marL="0" lvl="0" indent="0">
              <a:buSzPts val="2200"/>
              <a:buNone/>
            </a:pPr>
            <a:r>
              <a:rPr lang="en-US" noProof="0" dirty="0">
                <a:solidFill>
                  <a:srgbClr val="000000"/>
                </a:solidFill>
              </a:rPr>
              <a:t>The federal government does not define when a recession starts or ends.</a:t>
            </a:r>
            <a:endParaRPr lang="en-US" noProof="0" dirty="0"/>
          </a:p>
          <a:p>
            <a:pPr marL="255600" lvl="0"/>
            <a:r>
              <a:rPr lang="en-US" noProof="0" dirty="0">
                <a:solidFill>
                  <a:srgbClr val="000000"/>
                </a:solidFill>
              </a:rPr>
              <a:t>The typical media definition of a recession is “two consecutive quarters of declining real G</a:t>
            </a:r>
            <a:r>
              <a:rPr lang="en-US" sz="100" noProof="0" dirty="0">
                <a:solidFill>
                  <a:srgbClr val="000000"/>
                </a:solidFill>
              </a:rPr>
              <a:t> </a:t>
            </a:r>
            <a:r>
              <a:rPr lang="en-US" noProof="0" dirty="0">
                <a:solidFill>
                  <a:srgbClr val="000000"/>
                </a:solidFill>
              </a:rPr>
              <a:t>D</a:t>
            </a:r>
            <a:r>
              <a:rPr lang="en-US" sz="100" noProof="0" dirty="0">
                <a:solidFill>
                  <a:srgbClr val="000000"/>
                </a:solidFill>
              </a:rPr>
              <a:t> </a:t>
            </a:r>
            <a:r>
              <a:rPr lang="en-US" noProof="0" dirty="0">
                <a:solidFill>
                  <a:srgbClr val="000000"/>
                </a:solidFill>
              </a:rPr>
              <a:t>P.”</a:t>
            </a:r>
            <a:endParaRPr lang="en-US" noProof="0" dirty="0"/>
          </a:p>
        </p:txBody>
      </p:sp>
      <p:graphicFrame>
        <p:nvGraphicFramePr>
          <p:cNvPr id="3" name="Table 2"/>
          <p:cNvGraphicFramePr>
            <a:graphicFrameLocks noGrp="1"/>
          </p:cNvGraphicFramePr>
          <p:nvPr>
            <p:extLst>
              <p:ext uri="{D42A27DB-BD31-4B8C-83A1-F6EECF244321}">
                <p14:modId xmlns:p14="http://schemas.microsoft.com/office/powerpoint/2010/main" val="2742562076"/>
              </p:ext>
            </p:extLst>
          </p:nvPr>
        </p:nvGraphicFramePr>
        <p:xfrm>
          <a:off x="4465122" y="1586275"/>
          <a:ext cx="4210566" cy="4339514"/>
        </p:xfrm>
        <a:graphic>
          <a:graphicData uri="http://schemas.openxmlformats.org/drawingml/2006/table">
            <a:tbl>
              <a:tblPr firstRow="1" bandRow="1">
                <a:tableStyleId>{2D5ABB26-0587-4C30-8999-92F81FD0307C}</a:tableStyleId>
              </a:tblPr>
              <a:tblGrid>
                <a:gridCol w="1520042">
                  <a:extLst>
                    <a:ext uri="{9D8B030D-6E8A-4147-A177-3AD203B41FA5}">
                      <a16:colId xmlns:a16="http://schemas.microsoft.com/office/drawing/2014/main" val="362018539"/>
                    </a:ext>
                  </a:extLst>
                </a:gridCol>
                <a:gridCol w="1496291">
                  <a:extLst>
                    <a:ext uri="{9D8B030D-6E8A-4147-A177-3AD203B41FA5}">
                      <a16:colId xmlns:a16="http://schemas.microsoft.com/office/drawing/2014/main" val="507955091"/>
                    </a:ext>
                  </a:extLst>
                </a:gridCol>
                <a:gridCol w="1194233">
                  <a:extLst>
                    <a:ext uri="{9D8B030D-6E8A-4147-A177-3AD203B41FA5}">
                      <a16:colId xmlns:a16="http://schemas.microsoft.com/office/drawing/2014/main" val="2021568482"/>
                    </a:ext>
                  </a:extLst>
                </a:gridCol>
              </a:tblGrid>
              <a:tr h="580880">
                <a:tc>
                  <a:txBody>
                    <a:bodyPr/>
                    <a:lstStyle/>
                    <a:p>
                      <a:pPr algn="l"/>
                      <a:r>
                        <a:rPr lang="en-US" sz="1400" b="1" i="0" u="none" strike="noStrike" cap="none" baseline="0" noProof="0" dirty="0">
                          <a:solidFill>
                            <a:schemeClr val="tx1"/>
                          </a:solidFill>
                          <a:latin typeface="+mn-lt"/>
                          <a:ea typeface="+mn-ea"/>
                          <a:cs typeface="+mn-cs"/>
                          <a:sym typeface="Arial"/>
                        </a:rPr>
                        <a:t>Peak</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i="0" u="none" strike="noStrike" cap="none" baseline="0" noProof="0" dirty="0">
                          <a:solidFill>
                            <a:schemeClr val="tx1"/>
                          </a:solidFill>
                          <a:latin typeface="+mn-lt"/>
                          <a:ea typeface="+mn-ea"/>
                          <a:cs typeface="+mn-cs"/>
                          <a:sym typeface="Arial"/>
                        </a:rPr>
                        <a:t>Trough</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i="0" u="none" strike="noStrike" cap="none" baseline="0" noProof="0" dirty="0">
                          <a:solidFill>
                            <a:schemeClr val="tx1"/>
                          </a:solidFill>
                          <a:latin typeface="+mn-lt"/>
                          <a:ea typeface="+mn-ea"/>
                          <a:cs typeface="+mn-cs"/>
                          <a:sym typeface="Arial"/>
                        </a:rPr>
                        <a:t>Length of Recession</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349671"/>
                  </a:ext>
                </a:extLst>
              </a:tr>
              <a:tr h="341694">
                <a:tc>
                  <a:txBody>
                    <a:bodyPr/>
                    <a:lstStyle/>
                    <a:p>
                      <a:pPr algn="l"/>
                      <a:r>
                        <a:rPr lang="en-US" sz="1400" b="0" i="0" u="none" strike="noStrike" cap="none" baseline="0" noProof="0" dirty="0">
                          <a:solidFill>
                            <a:schemeClr val="tx1"/>
                          </a:solidFill>
                          <a:latin typeface="+mn-lt"/>
                          <a:ea typeface="+mn-ea"/>
                          <a:cs typeface="+mn-cs"/>
                          <a:sym typeface="Arial"/>
                        </a:rPr>
                        <a:t>July 1953</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May 1954</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10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28108825"/>
                  </a:ext>
                </a:extLst>
              </a:tr>
              <a:tr h="341694">
                <a:tc>
                  <a:txBody>
                    <a:bodyPr/>
                    <a:lstStyle/>
                    <a:p>
                      <a:pPr algn="l"/>
                      <a:r>
                        <a:rPr lang="en-US" sz="1400" b="0" i="0" u="none" strike="noStrike" cap="none" baseline="0" noProof="0" dirty="0">
                          <a:solidFill>
                            <a:schemeClr val="tx1"/>
                          </a:solidFill>
                          <a:latin typeface="+mn-lt"/>
                          <a:ea typeface="+mn-ea"/>
                          <a:cs typeface="+mn-cs"/>
                          <a:sym typeface="Arial"/>
                        </a:rPr>
                        <a:t>August 1957</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April 1958</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03188" indent="0" algn="ctr"/>
                      <a:r>
                        <a:rPr lang="en-US" sz="1400" b="0" i="0" u="none" strike="noStrike" cap="none" baseline="0" noProof="0" dirty="0">
                          <a:solidFill>
                            <a:schemeClr val="tx1"/>
                          </a:solidFill>
                          <a:latin typeface="+mn-lt"/>
                          <a:ea typeface="+mn-ea"/>
                          <a:cs typeface="+mn-cs"/>
                          <a:sym typeface="Arial"/>
                        </a:rPr>
                        <a:t>8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61894870"/>
                  </a:ext>
                </a:extLst>
              </a:tr>
              <a:tr h="341694">
                <a:tc>
                  <a:txBody>
                    <a:bodyPr/>
                    <a:lstStyle/>
                    <a:p>
                      <a:pPr algn="l"/>
                      <a:r>
                        <a:rPr lang="en-US" sz="1400" b="0" i="0" u="none" strike="noStrike" cap="none" baseline="0" noProof="0" dirty="0">
                          <a:solidFill>
                            <a:schemeClr val="tx1"/>
                          </a:solidFill>
                          <a:latin typeface="+mn-lt"/>
                          <a:ea typeface="+mn-ea"/>
                          <a:cs typeface="+mn-cs"/>
                          <a:sym typeface="Arial"/>
                        </a:rPr>
                        <a:t>April 1960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February 1961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10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3735676"/>
                  </a:ext>
                </a:extLst>
              </a:tr>
              <a:tr h="341694">
                <a:tc>
                  <a:txBody>
                    <a:bodyPr/>
                    <a:lstStyle/>
                    <a:p>
                      <a:pPr algn="l"/>
                      <a:r>
                        <a:rPr lang="en-US" sz="1400" b="0" i="0" u="none" strike="noStrike" cap="none" baseline="0" noProof="0" dirty="0">
                          <a:solidFill>
                            <a:schemeClr val="tx1"/>
                          </a:solidFill>
                          <a:latin typeface="+mn-lt"/>
                          <a:ea typeface="+mn-ea"/>
                          <a:cs typeface="+mn-cs"/>
                          <a:sym typeface="Arial"/>
                        </a:rPr>
                        <a:t>December 1969</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November 1970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11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01532051"/>
                  </a:ext>
                </a:extLst>
              </a:tr>
              <a:tr h="341694">
                <a:tc>
                  <a:txBody>
                    <a:bodyPr/>
                    <a:lstStyle/>
                    <a:p>
                      <a:pPr algn="l"/>
                      <a:r>
                        <a:rPr lang="en-US" sz="1400" b="0" i="0" u="none" strike="noStrike" cap="none" baseline="0" noProof="0" dirty="0">
                          <a:solidFill>
                            <a:schemeClr val="tx1"/>
                          </a:solidFill>
                          <a:latin typeface="+mn-lt"/>
                          <a:ea typeface="+mn-ea"/>
                          <a:cs typeface="+mn-cs"/>
                          <a:sym typeface="Arial"/>
                        </a:rPr>
                        <a:t>November 1973</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March 1975</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16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76319992"/>
                  </a:ext>
                </a:extLst>
              </a:tr>
              <a:tr h="341694">
                <a:tc>
                  <a:txBody>
                    <a:bodyPr/>
                    <a:lstStyle/>
                    <a:p>
                      <a:pPr algn="l"/>
                      <a:r>
                        <a:rPr lang="en-US" sz="1400" b="0" i="0" u="none" strike="noStrike" cap="none" baseline="0" noProof="0" dirty="0">
                          <a:solidFill>
                            <a:schemeClr val="tx1"/>
                          </a:solidFill>
                          <a:latin typeface="+mn-lt"/>
                          <a:ea typeface="+mn-ea"/>
                          <a:cs typeface="+mn-cs"/>
                          <a:sym typeface="Arial"/>
                        </a:rPr>
                        <a:t>January 1980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July 1980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03188" indent="0" algn="ctr"/>
                      <a:r>
                        <a:rPr lang="en-US" sz="1400" b="0" i="0" u="none" strike="noStrike" cap="none" baseline="0" noProof="0" dirty="0">
                          <a:solidFill>
                            <a:schemeClr val="tx1"/>
                          </a:solidFill>
                          <a:latin typeface="+mn-lt"/>
                          <a:ea typeface="+mn-ea"/>
                          <a:cs typeface="+mn-cs"/>
                          <a:sym typeface="Arial"/>
                        </a:rPr>
                        <a:t>6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84559"/>
                  </a:ext>
                </a:extLst>
              </a:tr>
              <a:tr h="341694">
                <a:tc>
                  <a:txBody>
                    <a:bodyPr/>
                    <a:lstStyle/>
                    <a:p>
                      <a:pPr algn="l"/>
                      <a:r>
                        <a:rPr lang="en-US" sz="1400" b="0" i="0" u="none" strike="noStrike" cap="none" baseline="0" noProof="0" dirty="0">
                          <a:solidFill>
                            <a:schemeClr val="tx1"/>
                          </a:solidFill>
                          <a:latin typeface="+mn-lt"/>
                          <a:ea typeface="+mn-ea"/>
                          <a:cs typeface="+mn-cs"/>
                          <a:sym typeface="Arial"/>
                        </a:rPr>
                        <a:t>July 1981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November 1982</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16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0225001"/>
                  </a:ext>
                </a:extLst>
              </a:tr>
              <a:tr h="341694">
                <a:tc>
                  <a:txBody>
                    <a:bodyPr/>
                    <a:lstStyle/>
                    <a:p>
                      <a:pPr algn="l"/>
                      <a:r>
                        <a:rPr lang="en-US" sz="1400" b="0" i="0" u="none" strike="noStrike" cap="none" baseline="0" noProof="0" dirty="0">
                          <a:solidFill>
                            <a:schemeClr val="tx1"/>
                          </a:solidFill>
                          <a:latin typeface="+mn-lt"/>
                          <a:ea typeface="+mn-ea"/>
                          <a:cs typeface="+mn-cs"/>
                          <a:sym typeface="Arial"/>
                        </a:rPr>
                        <a:t>July 1990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March 1991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03188" indent="0" algn="ctr"/>
                      <a:r>
                        <a:rPr lang="en-US" sz="1400" b="0" i="0" u="none" strike="noStrike" cap="none" baseline="0" noProof="0" dirty="0">
                          <a:solidFill>
                            <a:schemeClr val="tx1"/>
                          </a:solidFill>
                          <a:latin typeface="+mn-lt"/>
                          <a:ea typeface="+mn-ea"/>
                          <a:cs typeface="+mn-cs"/>
                          <a:sym typeface="Arial"/>
                        </a:rPr>
                        <a:t>8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0184907"/>
                  </a:ext>
                </a:extLst>
              </a:tr>
              <a:tr h="341694">
                <a:tc>
                  <a:txBody>
                    <a:bodyPr/>
                    <a:lstStyle/>
                    <a:p>
                      <a:pPr algn="l"/>
                      <a:r>
                        <a:rPr lang="en-US" sz="1400" b="0" i="0" u="none" strike="noStrike" cap="none" baseline="0" noProof="0" dirty="0">
                          <a:solidFill>
                            <a:schemeClr val="tx1"/>
                          </a:solidFill>
                          <a:latin typeface="+mn-lt"/>
                          <a:ea typeface="+mn-ea"/>
                          <a:cs typeface="+mn-cs"/>
                          <a:sym typeface="Arial"/>
                        </a:rPr>
                        <a:t>March 2001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November 2001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03188" indent="0" algn="ctr"/>
                      <a:r>
                        <a:rPr lang="en-US" sz="1400" b="0" i="0" u="none" strike="noStrike" cap="none" baseline="0" noProof="0" dirty="0">
                          <a:solidFill>
                            <a:schemeClr val="tx1"/>
                          </a:solidFill>
                          <a:latin typeface="+mn-lt"/>
                          <a:ea typeface="+mn-ea"/>
                          <a:cs typeface="+mn-cs"/>
                          <a:sym typeface="Arial"/>
                        </a:rPr>
                        <a:t>8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3246322"/>
                  </a:ext>
                </a:extLst>
              </a:tr>
              <a:tr h="341694">
                <a:tc>
                  <a:txBody>
                    <a:bodyPr/>
                    <a:lstStyle/>
                    <a:p>
                      <a:pPr algn="l"/>
                      <a:r>
                        <a:rPr lang="en-US" sz="1400" b="0" i="0" u="none" strike="noStrike" cap="none" baseline="0" noProof="0" dirty="0">
                          <a:solidFill>
                            <a:schemeClr val="tx1"/>
                          </a:solidFill>
                          <a:latin typeface="+mn-lt"/>
                          <a:ea typeface="+mn-ea"/>
                          <a:cs typeface="+mn-cs"/>
                          <a:sym typeface="Arial"/>
                        </a:rPr>
                        <a:t>December 2007</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June 2009</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18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9019345"/>
                  </a:ext>
                </a:extLst>
              </a:tr>
              <a:tr h="341694">
                <a:tc>
                  <a:txBody>
                    <a:bodyPr/>
                    <a:lstStyle/>
                    <a:p>
                      <a:pPr algn="l"/>
                      <a:r>
                        <a:rPr lang="en-US" noProof="0" dirty="0"/>
                        <a:t>February 2020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noProof="0" dirty="0"/>
                        <a:t>April 2020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dirty="0"/>
                        <a:t>2 months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27188122"/>
                  </a:ext>
                </a:extLst>
              </a:tr>
            </a:tbl>
          </a:graphicData>
        </a:graphic>
      </p:graphicFrame>
      <p:sp>
        <p:nvSpPr>
          <p:cNvPr id="12" name="Content Placeholder 11"/>
          <p:cNvSpPr>
            <a:spLocks noGrp="1"/>
          </p:cNvSpPr>
          <p:nvPr>
            <p:ph sz="quarter" idx="15"/>
          </p:nvPr>
        </p:nvSpPr>
        <p:spPr>
          <a:xfrm>
            <a:off x="4465123" y="6013821"/>
            <a:ext cx="3693226" cy="294904"/>
          </a:xfrm>
        </p:spPr>
        <p:txBody>
          <a:bodyPr/>
          <a:lstStyle/>
          <a:p>
            <a:pPr marL="432" indent="0">
              <a:buNone/>
            </a:pPr>
            <a:r>
              <a:rPr lang="en-US" sz="1200" b="1" noProof="0" dirty="0"/>
              <a:t>Source: </a:t>
            </a:r>
            <a:r>
              <a:rPr lang="en-US" sz="1200" noProof="0" dirty="0"/>
              <a:t>National Bureau of Economic Research.</a:t>
            </a:r>
          </a:p>
        </p:txBody>
      </p:sp>
    </p:spTree>
    <p:extLst>
      <p:ext uri="{BB962C8B-B14F-4D97-AF65-F5344CB8AC3E}">
        <p14:creationId xmlns:p14="http://schemas.microsoft.com/office/powerpoint/2010/main" val="4143499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animEffect transition="in" filter="fade">
                                      <p:cBhvr>
                                        <p:cTn id="11" dur="500"/>
                                        <p:tgtEl>
                                          <p:spTgt spid="10">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fade">
                                      <p:cBhvr>
                                        <p:cTn id="2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12"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lstStyle/>
          <a:p>
            <a:r>
              <a:rPr lang="en-US" sz="3000" noProof="0" dirty="0"/>
              <a:t>Table 10.2 The U.S. Business Cycle Since 1950 </a:t>
            </a:r>
            <a:r>
              <a:rPr lang="en-US" sz="2000" b="0" noProof="0" dirty="0"/>
              <a:t>(2 of 2)</a:t>
            </a:r>
            <a:endParaRPr lang="en-US" sz="2000" noProof="0" dirty="0"/>
          </a:p>
        </p:txBody>
      </p:sp>
      <p:sp>
        <p:nvSpPr>
          <p:cNvPr id="10" name="Content Placeholder 9"/>
          <p:cNvSpPr>
            <a:spLocks noGrp="1"/>
          </p:cNvSpPr>
          <p:nvPr>
            <p:ph sz="quarter" idx="13"/>
          </p:nvPr>
        </p:nvSpPr>
        <p:spPr>
          <a:xfrm>
            <a:off x="457200" y="1552575"/>
            <a:ext cx="3746665" cy="4684713"/>
          </a:xfrm>
        </p:spPr>
        <p:txBody>
          <a:bodyPr/>
          <a:lstStyle/>
          <a:p>
            <a:pPr marL="0" lvl="0" indent="0">
              <a:buSzPts val="2200"/>
              <a:buNone/>
            </a:pPr>
            <a:r>
              <a:rPr lang="en-US" sz="2200" noProof="0" dirty="0">
                <a:solidFill>
                  <a:srgbClr val="000000"/>
                </a:solidFill>
              </a:rPr>
              <a:t>Most economists defer to the judgment of the National Bureau of Economic Research (N</a:t>
            </a:r>
            <a:r>
              <a:rPr lang="en-US" sz="100" noProof="0" dirty="0">
                <a:solidFill>
                  <a:srgbClr val="000000"/>
                </a:solidFill>
              </a:rPr>
              <a:t> </a:t>
            </a:r>
            <a:r>
              <a:rPr lang="en-US" sz="2200" noProof="0" dirty="0">
                <a:solidFill>
                  <a:srgbClr val="000000"/>
                </a:solidFill>
              </a:rPr>
              <a:t>B</a:t>
            </a:r>
            <a:r>
              <a:rPr lang="en-US" sz="100" noProof="0" dirty="0">
                <a:solidFill>
                  <a:srgbClr val="000000"/>
                </a:solidFill>
              </a:rPr>
              <a:t> </a:t>
            </a:r>
            <a:r>
              <a:rPr lang="en-US" sz="2200" noProof="0" dirty="0">
                <a:solidFill>
                  <a:srgbClr val="000000"/>
                </a:solidFill>
              </a:rPr>
              <a:t>E</a:t>
            </a:r>
            <a:r>
              <a:rPr lang="en-US" sz="100" noProof="0" dirty="0">
                <a:solidFill>
                  <a:srgbClr val="000000"/>
                </a:solidFill>
              </a:rPr>
              <a:t> </a:t>
            </a:r>
            <a:r>
              <a:rPr lang="en-US" sz="2200" noProof="0" dirty="0">
                <a:solidFill>
                  <a:srgbClr val="000000"/>
                </a:solidFill>
              </a:rPr>
              <a:t>R):</a:t>
            </a:r>
            <a:endParaRPr lang="en-US" sz="2200" noProof="0" dirty="0"/>
          </a:p>
          <a:p>
            <a:pPr marL="255600" lvl="0"/>
            <a:r>
              <a:rPr lang="en-US" sz="2200" noProof="0" dirty="0">
                <a:solidFill>
                  <a:srgbClr val="000000"/>
                </a:solidFill>
              </a:rPr>
              <a:t>“A recession is a significant decline in activity spread across the economy, lasting more than a few months, visible in industrial production, employment, real income, and wholesale-retail trade.”</a:t>
            </a:r>
            <a:endParaRPr lang="en-US" sz="2200" noProof="0" dirty="0"/>
          </a:p>
        </p:txBody>
      </p:sp>
      <p:graphicFrame>
        <p:nvGraphicFramePr>
          <p:cNvPr id="3" name="Table 2"/>
          <p:cNvGraphicFramePr>
            <a:graphicFrameLocks noGrp="1"/>
          </p:cNvGraphicFramePr>
          <p:nvPr>
            <p:extLst>
              <p:ext uri="{D42A27DB-BD31-4B8C-83A1-F6EECF244321}">
                <p14:modId xmlns:p14="http://schemas.microsoft.com/office/powerpoint/2010/main" val="2563693535"/>
              </p:ext>
            </p:extLst>
          </p:nvPr>
        </p:nvGraphicFramePr>
        <p:xfrm>
          <a:off x="4512624" y="1574688"/>
          <a:ext cx="4091814" cy="4208589"/>
        </p:xfrm>
        <a:graphic>
          <a:graphicData uri="http://schemas.openxmlformats.org/drawingml/2006/table">
            <a:tbl>
              <a:tblPr firstRow="1" bandRow="1">
                <a:tableStyleId>{2D5ABB26-0587-4C30-8999-92F81FD0307C}</a:tableStyleId>
              </a:tblPr>
              <a:tblGrid>
                <a:gridCol w="1484415">
                  <a:extLst>
                    <a:ext uri="{9D8B030D-6E8A-4147-A177-3AD203B41FA5}">
                      <a16:colId xmlns:a16="http://schemas.microsoft.com/office/drawing/2014/main" val="1172683801"/>
                    </a:ext>
                  </a:extLst>
                </a:gridCol>
                <a:gridCol w="1460665">
                  <a:extLst>
                    <a:ext uri="{9D8B030D-6E8A-4147-A177-3AD203B41FA5}">
                      <a16:colId xmlns:a16="http://schemas.microsoft.com/office/drawing/2014/main" val="2698906849"/>
                    </a:ext>
                  </a:extLst>
                </a:gridCol>
                <a:gridCol w="1146734">
                  <a:extLst>
                    <a:ext uri="{9D8B030D-6E8A-4147-A177-3AD203B41FA5}">
                      <a16:colId xmlns:a16="http://schemas.microsoft.com/office/drawing/2014/main" val="3651812592"/>
                    </a:ext>
                  </a:extLst>
                </a:gridCol>
              </a:tblGrid>
              <a:tr h="563354">
                <a:tc>
                  <a:txBody>
                    <a:bodyPr/>
                    <a:lstStyle/>
                    <a:p>
                      <a:pPr algn="l"/>
                      <a:r>
                        <a:rPr lang="en-US" sz="1400" b="1" i="0" u="none" strike="noStrike" cap="none" baseline="0" noProof="0" dirty="0">
                          <a:solidFill>
                            <a:schemeClr val="tx1"/>
                          </a:solidFill>
                          <a:latin typeface="+mn-lt"/>
                          <a:ea typeface="+mn-ea"/>
                          <a:cs typeface="+mn-cs"/>
                          <a:sym typeface="Arial"/>
                        </a:rPr>
                        <a:t>Peak</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i="0" u="none" strike="noStrike" cap="none" baseline="0" noProof="0" dirty="0">
                          <a:solidFill>
                            <a:schemeClr val="tx1"/>
                          </a:solidFill>
                          <a:latin typeface="+mn-lt"/>
                          <a:ea typeface="+mn-ea"/>
                          <a:cs typeface="+mn-cs"/>
                          <a:sym typeface="Arial"/>
                        </a:rPr>
                        <a:t>Trough</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i="0" u="none" strike="noStrike" cap="none" baseline="0" noProof="0" dirty="0">
                          <a:solidFill>
                            <a:schemeClr val="tx1"/>
                          </a:solidFill>
                          <a:latin typeface="+mn-lt"/>
                          <a:ea typeface="+mn-ea"/>
                          <a:cs typeface="+mn-cs"/>
                          <a:sym typeface="Arial"/>
                        </a:rPr>
                        <a:t>Length of Recession</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3575272"/>
                  </a:ext>
                </a:extLst>
              </a:tr>
              <a:tr h="331385">
                <a:tc>
                  <a:txBody>
                    <a:bodyPr/>
                    <a:lstStyle/>
                    <a:p>
                      <a:pPr algn="l"/>
                      <a:r>
                        <a:rPr lang="en-US" sz="1400" b="0" i="0" u="none" strike="noStrike" cap="none" baseline="0" noProof="0" dirty="0">
                          <a:solidFill>
                            <a:schemeClr val="tx1"/>
                          </a:solidFill>
                          <a:latin typeface="+mn-lt"/>
                          <a:ea typeface="+mn-ea"/>
                          <a:cs typeface="+mn-cs"/>
                          <a:sym typeface="Arial"/>
                        </a:rPr>
                        <a:t>July 1953</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May 1954</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10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0615801"/>
                  </a:ext>
                </a:extLst>
              </a:tr>
              <a:tr h="331385">
                <a:tc>
                  <a:txBody>
                    <a:bodyPr/>
                    <a:lstStyle/>
                    <a:p>
                      <a:pPr algn="l"/>
                      <a:r>
                        <a:rPr lang="en-US" sz="1400" b="0" i="0" u="none" strike="noStrike" cap="none" baseline="0" noProof="0" dirty="0">
                          <a:solidFill>
                            <a:schemeClr val="tx1"/>
                          </a:solidFill>
                          <a:latin typeface="+mn-lt"/>
                          <a:ea typeface="+mn-ea"/>
                          <a:cs typeface="+mn-cs"/>
                          <a:sym typeface="Arial"/>
                        </a:rPr>
                        <a:t>August 1957</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April 1958</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03188" indent="0" algn="ctr"/>
                      <a:r>
                        <a:rPr lang="en-US" sz="1400" b="0" i="0" u="none" strike="noStrike" cap="none" baseline="0" noProof="0" dirty="0">
                          <a:solidFill>
                            <a:schemeClr val="tx1"/>
                          </a:solidFill>
                          <a:latin typeface="+mn-lt"/>
                          <a:ea typeface="+mn-ea"/>
                          <a:cs typeface="+mn-cs"/>
                          <a:sym typeface="Arial"/>
                        </a:rPr>
                        <a:t>8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6510994"/>
                  </a:ext>
                </a:extLst>
              </a:tr>
              <a:tr h="331385">
                <a:tc>
                  <a:txBody>
                    <a:bodyPr/>
                    <a:lstStyle/>
                    <a:p>
                      <a:pPr algn="l"/>
                      <a:r>
                        <a:rPr lang="en-US" sz="1400" b="0" i="0" u="none" strike="noStrike" cap="none" baseline="0" noProof="0" dirty="0">
                          <a:solidFill>
                            <a:schemeClr val="tx1"/>
                          </a:solidFill>
                          <a:latin typeface="+mn-lt"/>
                          <a:ea typeface="+mn-ea"/>
                          <a:cs typeface="+mn-cs"/>
                          <a:sym typeface="Arial"/>
                        </a:rPr>
                        <a:t>April 1960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February 1961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10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4258354"/>
                  </a:ext>
                </a:extLst>
              </a:tr>
              <a:tr h="331385">
                <a:tc>
                  <a:txBody>
                    <a:bodyPr/>
                    <a:lstStyle/>
                    <a:p>
                      <a:pPr algn="l"/>
                      <a:r>
                        <a:rPr lang="en-US" sz="1400" b="0" i="0" u="none" strike="noStrike" cap="none" baseline="0" noProof="0" dirty="0">
                          <a:solidFill>
                            <a:schemeClr val="tx1"/>
                          </a:solidFill>
                          <a:latin typeface="+mn-lt"/>
                          <a:ea typeface="+mn-ea"/>
                          <a:cs typeface="+mn-cs"/>
                          <a:sym typeface="Arial"/>
                        </a:rPr>
                        <a:t>December 1969</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November 1970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11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71900764"/>
                  </a:ext>
                </a:extLst>
              </a:tr>
              <a:tr h="331385">
                <a:tc>
                  <a:txBody>
                    <a:bodyPr/>
                    <a:lstStyle/>
                    <a:p>
                      <a:pPr algn="l"/>
                      <a:r>
                        <a:rPr lang="en-US" sz="1400" b="0" i="0" u="none" strike="noStrike" cap="none" baseline="0" noProof="0" dirty="0">
                          <a:solidFill>
                            <a:schemeClr val="tx1"/>
                          </a:solidFill>
                          <a:latin typeface="+mn-lt"/>
                          <a:ea typeface="+mn-ea"/>
                          <a:cs typeface="+mn-cs"/>
                          <a:sym typeface="Arial"/>
                        </a:rPr>
                        <a:t>November 1973</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March 1975</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16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8525248"/>
                  </a:ext>
                </a:extLst>
              </a:tr>
              <a:tr h="331385">
                <a:tc>
                  <a:txBody>
                    <a:bodyPr/>
                    <a:lstStyle/>
                    <a:p>
                      <a:pPr algn="l"/>
                      <a:r>
                        <a:rPr lang="en-US" sz="1400" b="0" i="0" u="none" strike="noStrike" cap="none" baseline="0" noProof="0" dirty="0">
                          <a:solidFill>
                            <a:schemeClr val="tx1"/>
                          </a:solidFill>
                          <a:latin typeface="+mn-lt"/>
                          <a:ea typeface="+mn-ea"/>
                          <a:cs typeface="+mn-cs"/>
                          <a:sym typeface="Arial"/>
                        </a:rPr>
                        <a:t>January 1980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July 1980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03188" indent="0" algn="ctr"/>
                      <a:r>
                        <a:rPr lang="en-US" sz="1400" b="0" i="0" u="none" strike="noStrike" cap="none" baseline="0" noProof="0" dirty="0">
                          <a:solidFill>
                            <a:schemeClr val="tx1"/>
                          </a:solidFill>
                          <a:latin typeface="+mn-lt"/>
                          <a:ea typeface="+mn-ea"/>
                          <a:cs typeface="+mn-cs"/>
                          <a:sym typeface="Arial"/>
                        </a:rPr>
                        <a:t>6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98656614"/>
                  </a:ext>
                </a:extLst>
              </a:tr>
              <a:tr h="331385">
                <a:tc>
                  <a:txBody>
                    <a:bodyPr/>
                    <a:lstStyle/>
                    <a:p>
                      <a:pPr algn="l"/>
                      <a:r>
                        <a:rPr lang="en-US" sz="1400" b="0" i="0" u="none" strike="noStrike" cap="none" baseline="0" noProof="0" dirty="0">
                          <a:solidFill>
                            <a:schemeClr val="tx1"/>
                          </a:solidFill>
                          <a:latin typeface="+mn-lt"/>
                          <a:ea typeface="+mn-ea"/>
                          <a:cs typeface="+mn-cs"/>
                          <a:sym typeface="Arial"/>
                        </a:rPr>
                        <a:t>July 1981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November 1982</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16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46153097"/>
                  </a:ext>
                </a:extLst>
              </a:tr>
              <a:tr h="331385">
                <a:tc>
                  <a:txBody>
                    <a:bodyPr/>
                    <a:lstStyle/>
                    <a:p>
                      <a:pPr algn="l"/>
                      <a:r>
                        <a:rPr lang="en-US" sz="1400" b="0" i="0" u="none" strike="noStrike" cap="none" baseline="0" noProof="0" dirty="0">
                          <a:solidFill>
                            <a:schemeClr val="tx1"/>
                          </a:solidFill>
                          <a:latin typeface="+mn-lt"/>
                          <a:ea typeface="+mn-ea"/>
                          <a:cs typeface="+mn-cs"/>
                          <a:sym typeface="Arial"/>
                        </a:rPr>
                        <a:t>July 1990</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March 1991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03188" indent="0" algn="ctr"/>
                      <a:r>
                        <a:rPr lang="en-US" sz="1400" b="0" i="0" u="none" strike="noStrike" cap="none" baseline="0" noProof="0" dirty="0">
                          <a:solidFill>
                            <a:schemeClr val="tx1"/>
                          </a:solidFill>
                          <a:latin typeface="+mn-lt"/>
                          <a:ea typeface="+mn-ea"/>
                          <a:cs typeface="+mn-cs"/>
                          <a:sym typeface="Arial"/>
                        </a:rPr>
                        <a:t>8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06110407"/>
                  </a:ext>
                </a:extLst>
              </a:tr>
              <a:tr h="331385">
                <a:tc>
                  <a:txBody>
                    <a:bodyPr/>
                    <a:lstStyle/>
                    <a:p>
                      <a:pPr algn="l"/>
                      <a:r>
                        <a:rPr lang="en-US" sz="1400" b="0" i="0" u="none" strike="noStrike" cap="none" baseline="0" noProof="0" dirty="0">
                          <a:solidFill>
                            <a:schemeClr val="tx1"/>
                          </a:solidFill>
                          <a:latin typeface="+mn-lt"/>
                          <a:ea typeface="+mn-ea"/>
                          <a:cs typeface="+mn-cs"/>
                          <a:sym typeface="Arial"/>
                        </a:rPr>
                        <a:t>March 2001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November 2001</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03188" indent="0" algn="ctr"/>
                      <a:r>
                        <a:rPr lang="en-US" sz="1400" b="0" i="0" u="none" strike="noStrike" cap="none" baseline="0" noProof="0" dirty="0">
                          <a:solidFill>
                            <a:schemeClr val="tx1"/>
                          </a:solidFill>
                          <a:latin typeface="+mn-lt"/>
                          <a:ea typeface="+mn-ea"/>
                          <a:cs typeface="+mn-cs"/>
                          <a:sym typeface="Arial"/>
                        </a:rPr>
                        <a:t>8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0068207"/>
                  </a:ext>
                </a:extLst>
              </a:tr>
              <a:tr h="331385">
                <a:tc>
                  <a:txBody>
                    <a:bodyPr/>
                    <a:lstStyle/>
                    <a:p>
                      <a:pPr algn="l"/>
                      <a:r>
                        <a:rPr lang="en-US" sz="1400" b="0" i="0" u="none" strike="noStrike" cap="none" baseline="0" noProof="0" dirty="0">
                          <a:solidFill>
                            <a:schemeClr val="tx1"/>
                          </a:solidFill>
                          <a:latin typeface="+mn-lt"/>
                          <a:ea typeface="+mn-ea"/>
                          <a:cs typeface="+mn-cs"/>
                          <a:sym typeface="Arial"/>
                        </a:rPr>
                        <a:t>December 2007</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u="none" strike="noStrike" cap="none" baseline="0" noProof="0" dirty="0">
                          <a:solidFill>
                            <a:schemeClr val="tx1"/>
                          </a:solidFill>
                          <a:latin typeface="+mn-lt"/>
                          <a:ea typeface="+mn-ea"/>
                          <a:cs typeface="+mn-cs"/>
                          <a:sym typeface="Arial"/>
                        </a:rPr>
                        <a:t>June 2009</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baseline="0" noProof="0" dirty="0">
                          <a:solidFill>
                            <a:schemeClr val="tx1"/>
                          </a:solidFill>
                          <a:latin typeface="+mn-lt"/>
                          <a:ea typeface="+mn-ea"/>
                          <a:cs typeface="+mn-cs"/>
                          <a:sym typeface="Arial"/>
                        </a:rPr>
                        <a:t>18 months</a:t>
                      </a:r>
                      <a:endParaRPr lang="en-US"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68348424"/>
                  </a:ext>
                </a:extLst>
              </a:tr>
              <a:tr h="331385">
                <a:tc>
                  <a:txBody>
                    <a:bodyPr/>
                    <a:lstStyle/>
                    <a:p>
                      <a:pPr algn="l"/>
                      <a:r>
                        <a:rPr lang="en-US" noProof="0" dirty="0"/>
                        <a:t>February 2020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noProof="0" dirty="0"/>
                        <a:t>April 2020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noProof="0" dirty="0"/>
                        <a:t>2 months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1855542"/>
                  </a:ext>
                </a:extLst>
              </a:tr>
            </a:tbl>
          </a:graphicData>
        </a:graphic>
      </p:graphicFrame>
      <p:sp>
        <p:nvSpPr>
          <p:cNvPr id="12" name="Content Placeholder 11"/>
          <p:cNvSpPr>
            <a:spLocks noGrp="1"/>
          </p:cNvSpPr>
          <p:nvPr>
            <p:ph sz="quarter" idx="15"/>
          </p:nvPr>
        </p:nvSpPr>
        <p:spPr>
          <a:xfrm>
            <a:off x="4465123" y="5932078"/>
            <a:ext cx="3693226" cy="344382"/>
          </a:xfrm>
        </p:spPr>
        <p:txBody>
          <a:bodyPr/>
          <a:lstStyle/>
          <a:p>
            <a:pPr marL="432" indent="0">
              <a:buNone/>
            </a:pPr>
            <a:r>
              <a:rPr lang="en-US" sz="1200" b="1" noProof="0" dirty="0"/>
              <a:t>Source: </a:t>
            </a:r>
            <a:r>
              <a:rPr lang="en-US" sz="1200" noProof="0" dirty="0"/>
              <a:t>National Bureau of Economic Research.</a:t>
            </a:r>
          </a:p>
        </p:txBody>
      </p:sp>
    </p:spTree>
    <p:extLst>
      <p:ext uri="{BB962C8B-B14F-4D97-AF65-F5344CB8AC3E}">
        <p14:creationId xmlns:p14="http://schemas.microsoft.com/office/powerpoint/2010/main" val="387577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animEffect transition="in" filter="fade">
                                      <p:cBhvr>
                                        <p:cTn id="11" dur="500"/>
                                        <p:tgtEl>
                                          <p:spTgt spid="10">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animEffect transition="in" filter="fade">
                                      <p:cBhvr>
                                        <p:cTn id="19"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12"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What Happens during the Business Cycle?</a:t>
            </a:r>
          </a:p>
        </p:txBody>
      </p:sp>
      <p:sp>
        <p:nvSpPr>
          <p:cNvPr id="4" name="Content Placeholder 3"/>
          <p:cNvSpPr>
            <a:spLocks noGrp="1"/>
          </p:cNvSpPr>
          <p:nvPr>
            <p:ph sz="quarter" idx="13"/>
          </p:nvPr>
        </p:nvSpPr>
        <p:spPr>
          <a:xfrm>
            <a:off x="457200" y="1557338"/>
            <a:ext cx="8229600" cy="1150236"/>
          </a:xfrm>
        </p:spPr>
        <p:txBody>
          <a:bodyPr/>
          <a:lstStyle/>
          <a:p>
            <a:pPr marL="0" lvl="0" indent="0">
              <a:spcBef>
                <a:spcPts val="600"/>
              </a:spcBef>
              <a:buSzPts val="2200"/>
              <a:buNone/>
            </a:pPr>
            <a:r>
              <a:rPr lang="en-US" sz="2000" noProof="0" dirty="0"/>
              <a:t>While each business cycle is different, most share these features:</a:t>
            </a:r>
          </a:p>
          <a:p>
            <a:pPr marL="432000" lvl="0" indent="-432000">
              <a:spcBef>
                <a:spcPts val="600"/>
              </a:spcBef>
              <a:buAutoNum type="arabicPeriod"/>
            </a:pPr>
            <a:r>
              <a:rPr lang="en-US" sz="2000" noProof="0" dirty="0"/>
              <a:t>Near the end of an expansion, interest rates are rising, and the wages of workers are rising faster than other prices.</a:t>
            </a:r>
          </a:p>
        </p:txBody>
      </p:sp>
      <p:sp>
        <p:nvSpPr>
          <p:cNvPr id="5" name="Content Placeholder 4"/>
          <p:cNvSpPr>
            <a:spLocks noGrp="1"/>
          </p:cNvSpPr>
          <p:nvPr>
            <p:ph sz="quarter" idx="14"/>
          </p:nvPr>
        </p:nvSpPr>
        <p:spPr>
          <a:xfrm>
            <a:off x="457201" y="2790698"/>
            <a:ext cx="3544784" cy="344387"/>
          </a:xfrm>
        </p:spPr>
        <p:txBody>
          <a:bodyPr tIns="0"/>
          <a:lstStyle/>
          <a:p>
            <a:pPr marL="741600" lvl="1" indent="-284400"/>
            <a:r>
              <a:rPr lang="en-US" sz="2000" noProof="0" dirty="0"/>
              <a:t>Firm profits are falling.</a:t>
            </a:r>
          </a:p>
        </p:txBody>
      </p:sp>
      <p:sp>
        <p:nvSpPr>
          <p:cNvPr id="6" name="Content Placeholder 5"/>
          <p:cNvSpPr>
            <a:spLocks noGrp="1"/>
          </p:cNvSpPr>
          <p:nvPr>
            <p:ph sz="quarter" idx="15"/>
          </p:nvPr>
        </p:nvSpPr>
        <p:spPr>
          <a:xfrm>
            <a:off x="457200" y="3218209"/>
            <a:ext cx="8229600" cy="659096"/>
          </a:xfrm>
        </p:spPr>
        <p:txBody>
          <a:bodyPr tIns="0"/>
          <a:lstStyle/>
          <a:p>
            <a:pPr marL="432000" lvl="0" indent="-432000">
              <a:buFont typeface="+mj-lt"/>
              <a:buAutoNum type="arabicPeriod" startAt="2"/>
            </a:pPr>
            <a:r>
              <a:rPr lang="en-US" sz="2000" noProof="0" dirty="0"/>
              <a:t>As a recession begins, firms decrease their investment spending, and households consume less.</a:t>
            </a:r>
          </a:p>
        </p:txBody>
      </p:sp>
      <p:sp>
        <p:nvSpPr>
          <p:cNvPr id="7" name="Content Placeholder 6"/>
          <p:cNvSpPr>
            <a:spLocks noGrp="1"/>
          </p:cNvSpPr>
          <p:nvPr>
            <p:ph sz="quarter" idx="16"/>
          </p:nvPr>
        </p:nvSpPr>
        <p:spPr>
          <a:xfrm>
            <a:off x="457200" y="4001981"/>
            <a:ext cx="8229600" cy="661334"/>
          </a:xfrm>
        </p:spPr>
        <p:txBody>
          <a:bodyPr tIns="0"/>
          <a:lstStyle/>
          <a:p>
            <a:pPr marL="741600" lvl="1" indent="-284400"/>
            <a:r>
              <a:rPr lang="en-US" sz="2000" noProof="0" dirty="0"/>
              <a:t>Firms cut back on employment, leading to further declines in spending.</a:t>
            </a:r>
          </a:p>
        </p:txBody>
      </p:sp>
      <p:sp>
        <p:nvSpPr>
          <p:cNvPr id="8" name="Content Placeholder 7"/>
          <p:cNvSpPr>
            <a:spLocks noGrp="1"/>
          </p:cNvSpPr>
          <p:nvPr>
            <p:ph sz="quarter" idx="17"/>
          </p:nvPr>
        </p:nvSpPr>
        <p:spPr>
          <a:xfrm>
            <a:off x="457200" y="4787991"/>
            <a:ext cx="8229600" cy="700649"/>
          </a:xfrm>
        </p:spPr>
        <p:txBody>
          <a:bodyPr tIns="0"/>
          <a:lstStyle/>
          <a:p>
            <a:pPr marL="432000" indent="-432000">
              <a:buFont typeface="+mj-lt"/>
              <a:buAutoNum type="arabicPeriod" startAt="3"/>
            </a:pPr>
            <a:r>
              <a:rPr lang="en-US" sz="2000" noProof="0" dirty="0"/>
              <a:t>Eventually economic conditions improve; firms anticipate the future expansion and begin investing again.</a:t>
            </a:r>
          </a:p>
        </p:txBody>
      </p:sp>
      <p:sp>
        <p:nvSpPr>
          <p:cNvPr id="9" name="Content Placeholder 8"/>
          <p:cNvSpPr>
            <a:spLocks noGrp="1"/>
          </p:cNvSpPr>
          <p:nvPr>
            <p:ph sz="quarter" idx="18"/>
          </p:nvPr>
        </p:nvSpPr>
        <p:spPr>
          <a:xfrm>
            <a:off x="457200" y="5613316"/>
            <a:ext cx="7641771" cy="419349"/>
          </a:xfrm>
        </p:spPr>
        <p:txBody>
          <a:bodyPr tIns="0"/>
          <a:lstStyle/>
          <a:p>
            <a:pPr marL="741600" lvl="1"/>
            <a:r>
              <a:rPr lang="en-US" sz="2000" noProof="0" dirty="0"/>
              <a:t>Households do too, and eventually employment recovers.</a:t>
            </a:r>
          </a:p>
        </p:txBody>
      </p:sp>
    </p:spTree>
    <p:extLst>
      <p:ext uri="{BB962C8B-B14F-4D97-AF65-F5344CB8AC3E}">
        <p14:creationId xmlns:p14="http://schemas.microsoft.com/office/powerpoint/2010/main" val="1304279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500"/>
                                        <p:tgtEl>
                                          <p:spTgt spid="7">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animEffect transition="in" filter="fade">
                                      <p:cBhvr>
                                        <p:cTn id="27" dur="500"/>
                                        <p:tgtEl>
                                          <p:spTgt spid="8">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9">
                                            <p:txEl>
                                              <p:pRg st="0" end="0"/>
                                            </p:txEl>
                                          </p:spTgt>
                                        </p:tgtEl>
                                        <p:attrNameLst>
                                          <p:attrName>style.visibility</p:attrName>
                                        </p:attrNameLst>
                                      </p:cBhvr>
                                      <p:to>
                                        <p:strVal val="visible"/>
                                      </p:to>
                                    </p:set>
                                    <p:animEffect transition="in" filter="fade">
                                      <p:cBhvr>
                                        <p:cTn id="31"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P spid="9"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The Effect of the Business Cycle on Inflation</a:t>
            </a:r>
          </a:p>
        </p:txBody>
      </p:sp>
      <p:sp>
        <p:nvSpPr>
          <p:cNvPr id="4" name="Content Placeholder 3"/>
          <p:cNvSpPr>
            <a:spLocks noGrp="1"/>
          </p:cNvSpPr>
          <p:nvPr>
            <p:ph sz="quarter" idx="13"/>
          </p:nvPr>
        </p:nvSpPr>
        <p:spPr>
          <a:xfrm>
            <a:off x="457200" y="1556326"/>
            <a:ext cx="8229600" cy="3122551"/>
          </a:xfrm>
        </p:spPr>
        <p:txBody>
          <a:bodyPr/>
          <a:lstStyle/>
          <a:p>
            <a:pPr marL="0" lvl="0" indent="0">
              <a:buSzPts val="2200"/>
              <a:buNone/>
            </a:pPr>
            <a:r>
              <a:rPr lang="en-US" noProof="0" dirty="0"/>
              <a:t>The </a:t>
            </a:r>
            <a:r>
              <a:rPr lang="en-US" b="1" noProof="0" dirty="0"/>
              <a:t>inflation rate</a:t>
            </a:r>
            <a:r>
              <a:rPr lang="en-US" noProof="0" dirty="0"/>
              <a:t> measures the change in the </a:t>
            </a:r>
            <a:r>
              <a:rPr lang="en-US" b="1" noProof="0" dirty="0"/>
              <a:t>price level</a:t>
            </a:r>
            <a:r>
              <a:rPr lang="en-US" noProof="0" dirty="0"/>
              <a:t> from one year to the next.</a:t>
            </a:r>
          </a:p>
          <a:p>
            <a:pPr marL="255600" lvl="0"/>
            <a:r>
              <a:rPr lang="en-US" noProof="0" dirty="0"/>
              <a:t>During expansions, demand for products is high relative to supply, resulting in prices increasing—high inflation.</a:t>
            </a:r>
          </a:p>
          <a:p>
            <a:pPr marL="255600" lvl="0"/>
            <a:r>
              <a:rPr lang="en-US" noProof="0" dirty="0"/>
              <a:t>During recessions, demand for products is low relative to supply, resulting in prices increasing more slowly or even decreasing—low inflation or possibly deflation.</a:t>
            </a:r>
          </a:p>
        </p:txBody>
      </p:sp>
      <p:sp>
        <p:nvSpPr>
          <p:cNvPr id="5" name="Content Placeholder 4"/>
          <p:cNvSpPr>
            <a:spLocks noGrp="1"/>
          </p:cNvSpPr>
          <p:nvPr>
            <p:ph sz="quarter" idx="14"/>
          </p:nvPr>
        </p:nvSpPr>
        <p:spPr>
          <a:xfrm>
            <a:off x="457200" y="4785757"/>
            <a:ext cx="8229600" cy="938149"/>
          </a:xfrm>
        </p:spPr>
        <p:txBody>
          <a:bodyPr/>
          <a:lstStyle/>
          <a:p>
            <a:pPr marL="432" indent="0">
              <a:buNone/>
            </a:pPr>
            <a:r>
              <a:rPr lang="en-US" noProof="0" dirty="0"/>
              <a:t>The graph on the next slide shows the movements in the (C</a:t>
            </a:r>
            <a:r>
              <a:rPr lang="en-US" sz="100" noProof="0" dirty="0"/>
              <a:t> </a:t>
            </a:r>
            <a:r>
              <a:rPr lang="en-US" noProof="0" dirty="0"/>
              <a:t>P</a:t>
            </a:r>
            <a:r>
              <a:rPr lang="en-US" sz="100" noProof="0" dirty="0"/>
              <a:t> </a:t>
            </a:r>
            <a:r>
              <a:rPr lang="en-US" noProof="0" dirty="0"/>
              <a:t>I) inflation rate over the last two decades.</a:t>
            </a:r>
          </a:p>
        </p:txBody>
      </p:sp>
    </p:spTree>
    <p:extLst>
      <p:ext uri="{BB962C8B-B14F-4D97-AF65-F5344CB8AC3E}">
        <p14:creationId xmlns:p14="http://schemas.microsoft.com/office/powerpoint/2010/main" val="1610921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Obtaining Economic Growth</a:t>
            </a:r>
          </a:p>
        </p:txBody>
      </p:sp>
      <p:sp>
        <p:nvSpPr>
          <p:cNvPr id="4" name="Content Placeholder 3"/>
          <p:cNvSpPr>
            <a:spLocks noGrp="1"/>
          </p:cNvSpPr>
          <p:nvPr>
            <p:ph sz="quarter" idx="13"/>
          </p:nvPr>
        </p:nvSpPr>
        <p:spPr>
          <a:xfrm>
            <a:off x="457200" y="1556326"/>
            <a:ext cx="8229600" cy="2208151"/>
          </a:xfrm>
        </p:spPr>
        <p:txBody>
          <a:bodyPr/>
          <a:lstStyle/>
          <a:p>
            <a:pPr marL="0" lvl="0" indent="0">
              <a:buSzPts val="2200"/>
              <a:buNone/>
            </a:pPr>
            <a:r>
              <a:rPr lang="en-US" noProof="0" dirty="0">
                <a:solidFill>
                  <a:schemeClr val="tx1"/>
                </a:solidFill>
              </a:rPr>
              <a:t>We all want the United States to have a “strong” economy, since this will hopefully result in a better life for us and the people we care about.</a:t>
            </a:r>
          </a:p>
          <a:p>
            <a:pPr marL="255600"/>
            <a:r>
              <a:rPr lang="en-US" noProof="0" dirty="0">
                <a:solidFill>
                  <a:schemeClr val="tx1"/>
                </a:solidFill>
              </a:rPr>
              <a:t>What does it mean for the economy to be “strong” v</a:t>
            </a:r>
            <a:r>
              <a:rPr lang="en-US" sz="100" noProof="0" dirty="0">
                <a:solidFill>
                  <a:schemeClr val="tx1"/>
                </a:solidFill>
              </a:rPr>
              <a:t>ersu</a:t>
            </a:r>
            <a:r>
              <a:rPr lang="en-US" noProof="0" dirty="0">
                <a:solidFill>
                  <a:schemeClr val="tx1"/>
                </a:solidFill>
              </a:rPr>
              <a:t>s. “weak?”</a:t>
            </a:r>
          </a:p>
        </p:txBody>
      </p:sp>
      <p:sp>
        <p:nvSpPr>
          <p:cNvPr id="5" name="Content Placeholder 4"/>
          <p:cNvSpPr>
            <a:spLocks noGrp="1"/>
          </p:cNvSpPr>
          <p:nvPr>
            <p:ph sz="quarter" idx="14"/>
          </p:nvPr>
        </p:nvSpPr>
        <p:spPr>
          <a:xfrm>
            <a:off x="457200" y="3853174"/>
            <a:ext cx="8229600" cy="1918236"/>
          </a:xfrm>
        </p:spPr>
        <p:txBody>
          <a:bodyPr/>
          <a:lstStyle/>
          <a:p>
            <a:pPr marL="0" lvl="0" indent="0">
              <a:buSzPts val="2200"/>
              <a:buNone/>
            </a:pPr>
            <a:r>
              <a:rPr lang="en-US" noProof="0" dirty="0">
                <a:solidFill>
                  <a:schemeClr val="tx1"/>
                </a:solidFill>
              </a:rPr>
              <a:t>In this chapter, we will explore what the concepts mean in the long term, and also in the short term.</a:t>
            </a:r>
          </a:p>
          <a:p>
            <a:pPr marL="0" lvl="0" indent="0">
              <a:buSzPts val="2200"/>
              <a:buNone/>
            </a:pPr>
            <a:r>
              <a:rPr lang="en-US" noProof="0" dirty="0">
                <a:solidFill>
                  <a:schemeClr val="tx1"/>
                </a:solidFill>
              </a:rPr>
              <a:t>We will also explore what sorts of things seem to lead to a stronger v</a:t>
            </a:r>
            <a:r>
              <a:rPr lang="en-US" sz="100" noProof="0" dirty="0">
                <a:solidFill>
                  <a:schemeClr val="tx1"/>
                </a:solidFill>
              </a:rPr>
              <a:t>ersu</a:t>
            </a:r>
            <a:r>
              <a:rPr lang="en-US" noProof="0" dirty="0">
                <a:solidFill>
                  <a:schemeClr val="tx1"/>
                </a:solidFill>
              </a:rPr>
              <a:t>s weaker economy.</a:t>
            </a:r>
          </a:p>
        </p:txBody>
      </p:sp>
    </p:spTree>
    <p:extLst>
      <p:ext uri="{BB962C8B-B14F-4D97-AF65-F5344CB8AC3E}">
        <p14:creationId xmlns:p14="http://schemas.microsoft.com/office/powerpoint/2010/main" val="1226561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10.7 The Effect of Recessions on the Inflation Rate</a:t>
            </a:r>
          </a:p>
        </p:txBody>
      </p:sp>
      <p:pic>
        <p:nvPicPr>
          <p:cNvPr id="7" name="Picture 6" descr="A graph depicts the effect of recessions on the inflation rate between 1999 and 2023. For long description in Notes pane, press F6.">
            <a:extLst>
              <a:ext uri="{FF2B5EF4-FFF2-40B4-BE49-F238E27FC236}">
                <a16:creationId xmlns:a16="http://schemas.microsoft.com/office/drawing/2014/main" id="{D9E66241-0003-9DFB-1DAF-0CCCF48B7176}"/>
              </a:ext>
            </a:extLst>
          </p:cNvPr>
          <p:cNvPicPr>
            <a:picLocks noChangeAspect="1"/>
          </p:cNvPicPr>
          <p:nvPr/>
        </p:nvPicPr>
        <p:blipFill>
          <a:blip r:embed="rId3"/>
          <a:stretch>
            <a:fillRect/>
          </a:stretch>
        </p:blipFill>
        <p:spPr>
          <a:xfrm>
            <a:off x="735572" y="1640754"/>
            <a:ext cx="7672855" cy="3398036"/>
          </a:xfrm>
          <a:prstGeom prst="rect">
            <a:avLst/>
          </a:prstGeom>
        </p:spPr>
      </p:pic>
      <p:sp>
        <p:nvSpPr>
          <p:cNvPr id="6" name="Content Placeholder 5"/>
          <p:cNvSpPr>
            <a:spLocks noGrp="1"/>
          </p:cNvSpPr>
          <p:nvPr>
            <p:ph sz="quarter" idx="15"/>
          </p:nvPr>
        </p:nvSpPr>
        <p:spPr>
          <a:xfrm>
            <a:off x="468313" y="5327073"/>
            <a:ext cx="8218487" cy="905452"/>
          </a:xfrm>
        </p:spPr>
        <p:txBody>
          <a:bodyPr/>
          <a:lstStyle/>
          <a:p>
            <a:pPr marL="0" lvl="0" indent="0">
              <a:spcBef>
                <a:spcPts val="0"/>
              </a:spcBef>
              <a:buSzPts val="2200"/>
              <a:buNone/>
            </a:pPr>
            <a:r>
              <a:rPr lang="en-US" noProof="0" dirty="0"/>
              <a:t>Inflation tends to rise toward the end of an expansion and fall over the course of each recession.</a:t>
            </a:r>
          </a:p>
        </p:txBody>
      </p:sp>
    </p:spTree>
    <p:extLst>
      <p:ext uri="{BB962C8B-B14F-4D97-AF65-F5344CB8AC3E}">
        <p14:creationId xmlns:p14="http://schemas.microsoft.com/office/powerpoint/2010/main" val="3180242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10.8 How Recessions Affect the Unemployment Rate</a:t>
            </a:r>
          </a:p>
        </p:txBody>
      </p:sp>
      <p:pic>
        <p:nvPicPr>
          <p:cNvPr id="7" name="Picture 6" descr="A graph depicts how recessions affect the unemployment rate between 1999 and 2023. For long description in Notes pane, press F6.">
            <a:extLst>
              <a:ext uri="{FF2B5EF4-FFF2-40B4-BE49-F238E27FC236}">
                <a16:creationId xmlns:a16="http://schemas.microsoft.com/office/drawing/2014/main" id="{53B409FB-D48A-C098-826E-5E0A498BC2B8}"/>
              </a:ext>
            </a:extLst>
          </p:cNvPr>
          <p:cNvPicPr>
            <a:picLocks noChangeAspect="1"/>
          </p:cNvPicPr>
          <p:nvPr/>
        </p:nvPicPr>
        <p:blipFill>
          <a:blip r:embed="rId3"/>
          <a:stretch>
            <a:fillRect/>
          </a:stretch>
        </p:blipFill>
        <p:spPr>
          <a:xfrm>
            <a:off x="1778984" y="1599506"/>
            <a:ext cx="5586030" cy="2918075"/>
          </a:xfrm>
          <a:prstGeom prst="rect">
            <a:avLst/>
          </a:prstGeom>
        </p:spPr>
      </p:pic>
      <p:sp>
        <p:nvSpPr>
          <p:cNvPr id="6" name="Content Placeholder 5"/>
          <p:cNvSpPr>
            <a:spLocks noGrp="1"/>
          </p:cNvSpPr>
          <p:nvPr>
            <p:ph sz="quarter" idx="15"/>
          </p:nvPr>
        </p:nvSpPr>
        <p:spPr>
          <a:xfrm>
            <a:off x="457200" y="4697352"/>
            <a:ext cx="8009906" cy="1545405"/>
          </a:xfrm>
        </p:spPr>
        <p:txBody>
          <a:bodyPr/>
          <a:lstStyle/>
          <a:p>
            <a:pPr marL="0" lvl="0" indent="0">
              <a:buSzPts val="2200"/>
              <a:buNone/>
            </a:pPr>
            <a:r>
              <a:rPr lang="en-US" sz="2000" noProof="0" dirty="0"/>
              <a:t>As firms see their sales start to fall in a recession, they generally reduce production and lay off workers.</a:t>
            </a:r>
          </a:p>
          <a:p>
            <a:pPr marL="0" lvl="0" indent="0">
              <a:buSzPts val="2200"/>
              <a:buNone/>
            </a:pPr>
            <a:r>
              <a:rPr lang="en-US" sz="2000" noProof="0" dirty="0"/>
              <a:t>Notice that unemployment often continues to rise after the end of each recession.</a:t>
            </a:r>
          </a:p>
        </p:txBody>
      </p:sp>
    </p:spTree>
    <p:extLst>
      <p:ext uri="{BB962C8B-B14F-4D97-AF65-F5344CB8AC3E}">
        <p14:creationId xmlns:p14="http://schemas.microsoft.com/office/powerpoint/2010/main" val="3439599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lstStyle/>
          <a:p>
            <a:r>
              <a:rPr lang="en-US" sz="2400" noProof="0" dirty="0"/>
              <a:t>Figure 10.9 The Effect of the Great Recession and the 2020 Covid-19 Recession on Younger Workers</a:t>
            </a:r>
          </a:p>
        </p:txBody>
      </p:sp>
      <p:pic>
        <p:nvPicPr>
          <p:cNvPr id="7" name="Picture 6" descr="A graph depicts the effects of the great recession and the 2020 Covid 19 recession on younger workers. For long description in Notes pane, press F6.">
            <a:extLst>
              <a:ext uri="{FF2B5EF4-FFF2-40B4-BE49-F238E27FC236}">
                <a16:creationId xmlns:a16="http://schemas.microsoft.com/office/drawing/2014/main" id="{A0EC15BC-744B-9FD8-2437-A5F4EA174E1A}"/>
              </a:ext>
            </a:extLst>
          </p:cNvPr>
          <p:cNvPicPr>
            <a:picLocks noChangeAspect="1"/>
          </p:cNvPicPr>
          <p:nvPr/>
        </p:nvPicPr>
        <p:blipFill>
          <a:blip r:embed="rId3"/>
          <a:stretch>
            <a:fillRect/>
          </a:stretch>
        </p:blipFill>
        <p:spPr>
          <a:xfrm>
            <a:off x="730891" y="1702249"/>
            <a:ext cx="7682218" cy="3024083"/>
          </a:xfrm>
          <a:prstGeom prst="rect">
            <a:avLst/>
          </a:prstGeom>
        </p:spPr>
      </p:pic>
      <p:sp>
        <p:nvSpPr>
          <p:cNvPr id="9" name="Content Placeholder 8"/>
          <p:cNvSpPr>
            <a:spLocks noGrp="1"/>
          </p:cNvSpPr>
          <p:nvPr>
            <p:ph sz="quarter" idx="15"/>
          </p:nvPr>
        </p:nvSpPr>
        <p:spPr>
          <a:xfrm>
            <a:off x="468313" y="4910667"/>
            <a:ext cx="8218487" cy="1326621"/>
          </a:xfrm>
        </p:spPr>
        <p:txBody>
          <a:bodyPr/>
          <a:lstStyle/>
          <a:p>
            <a:pPr marL="0" lvl="0" indent="0">
              <a:buSzPts val="2200"/>
              <a:buNone/>
            </a:pPr>
            <a:r>
              <a:rPr lang="en-US" sz="1600" noProof="0" dirty="0">
                <a:solidFill>
                  <a:schemeClr val="tx1"/>
                </a:solidFill>
              </a:rPr>
              <a:t>Younger millennials were hit especially hard by the Great Recession. Even now, those who were aged 20–24 in 2006 are less likely to be employed than older workers. They saw similar impacts during the Covid-19 recession of 2020.</a:t>
            </a:r>
          </a:p>
          <a:p>
            <a:pPr marL="0" lvl="0" indent="0">
              <a:spcAft>
                <a:spcPts val="600"/>
              </a:spcAft>
              <a:buSzPts val="2200"/>
              <a:buNone/>
            </a:pPr>
            <a:r>
              <a:rPr lang="en-US" sz="1600" noProof="0" dirty="0">
                <a:solidFill>
                  <a:schemeClr val="tx1"/>
                </a:solidFill>
              </a:rPr>
              <a:t>Older millennials were also affected, but less dramatically.</a:t>
            </a:r>
          </a:p>
        </p:txBody>
      </p:sp>
    </p:spTree>
    <p:extLst>
      <p:ext uri="{BB962C8B-B14F-4D97-AF65-F5344CB8AC3E}">
        <p14:creationId xmlns:p14="http://schemas.microsoft.com/office/powerpoint/2010/main" val="137581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fade">
                                      <p:cBhvr>
                                        <p:cTn id="15"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Apply the Concept: Why Can’t Economists Predict Recessions?</a:t>
            </a:r>
          </a:p>
        </p:txBody>
      </p:sp>
      <p:sp>
        <p:nvSpPr>
          <p:cNvPr id="4" name="Content Placeholder 3"/>
          <p:cNvSpPr>
            <a:spLocks noGrp="1"/>
          </p:cNvSpPr>
          <p:nvPr>
            <p:ph sz="quarter" idx="13"/>
          </p:nvPr>
        </p:nvSpPr>
        <p:spPr>
          <a:xfrm>
            <a:off x="457201" y="1552575"/>
            <a:ext cx="2274709" cy="469408"/>
          </a:xfrm>
        </p:spPr>
        <p:txBody>
          <a:bodyPr/>
          <a:lstStyle/>
          <a:p>
            <a:pPr marL="432" indent="0">
              <a:buNone/>
            </a:pPr>
            <a:r>
              <a:rPr lang="en-US" sz="2200" noProof="0" dirty="0"/>
              <a:t>Queen Elizabeth</a:t>
            </a:r>
          </a:p>
        </p:txBody>
      </p:sp>
      <p:graphicFrame>
        <p:nvGraphicFramePr>
          <p:cNvPr id="21" name="Object 20" descr="Two"/>
          <p:cNvGraphicFramePr>
            <a:graphicFrameLocks noChangeAspect="1"/>
          </p:cNvGraphicFramePr>
          <p:nvPr>
            <p:extLst>
              <p:ext uri="{D42A27DB-BD31-4B8C-83A1-F6EECF244321}">
                <p14:modId xmlns:p14="http://schemas.microsoft.com/office/powerpoint/2010/main" val="2252198191"/>
              </p:ext>
            </p:extLst>
          </p:nvPr>
        </p:nvGraphicFramePr>
        <p:xfrm>
          <a:off x="2805645" y="1651644"/>
          <a:ext cx="202489" cy="292485"/>
        </p:xfrm>
        <a:graphic>
          <a:graphicData uri="http://schemas.openxmlformats.org/presentationml/2006/ole">
            <mc:AlternateContent xmlns:mc="http://schemas.openxmlformats.org/markup-compatibility/2006">
              <mc:Choice xmlns:v="urn:schemas-microsoft-com:vml" Requires="v">
                <p:oleObj name="Equation" r:id="rId2" imgW="114120" imgH="164880" progId="Equation.DSMT4">
                  <p:embed/>
                </p:oleObj>
              </mc:Choice>
              <mc:Fallback>
                <p:oleObj name="Equation" r:id="rId2" imgW="114120" imgH="164880" progId="Equation.DSMT4">
                  <p:embed/>
                  <p:pic>
                    <p:nvPicPr>
                      <p:cNvPr id="21" name="Object 20" descr="Two"/>
                      <p:cNvPicPr/>
                      <p:nvPr/>
                    </p:nvPicPr>
                    <p:blipFill>
                      <a:blip r:embed="rId3"/>
                      <a:stretch>
                        <a:fillRect/>
                      </a:stretch>
                    </p:blipFill>
                    <p:spPr>
                      <a:xfrm>
                        <a:off x="2805645" y="1651644"/>
                        <a:ext cx="202489" cy="292485"/>
                      </a:xfrm>
                      <a:prstGeom prst="rect">
                        <a:avLst/>
                      </a:prstGeom>
                    </p:spPr>
                  </p:pic>
                </p:oleObj>
              </mc:Fallback>
            </mc:AlternateContent>
          </a:graphicData>
        </a:graphic>
      </p:graphicFrame>
      <p:sp>
        <p:nvSpPr>
          <p:cNvPr id="6" name="Content Placeholder 5"/>
          <p:cNvSpPr>
            <a:spLocks noGrp="1"/>
          </p:cNvSpPr>
          <p:nvPr>
            <p:ph sz="quarter" idx="14"/>
          </p:nvPr>
        </p:nvSpPr>
        <p:spPr>
          <a:xfrm>
            <a:off x="3094152" y="1516997"/>
            <a:ext cx="1422400" cy="464645"/>
          </a:xfrm>
        </p:spPr>
        <p:txBody>
          <a:bodyPr lIns="0"/>
          <a:lstStyle/>
          <a:p>
            <a:pPr marL="432" indent="0">
              <a:buNone/>
            </a:pPr>
            <a:r>
              <a:rPr lang="en-US" sz="2200" noProof="0" dirty="0"/>
              <a:t>visited the</a:t>
            </a:r>
          </a:p>
        </p:txBody>
      </p:sp>
      <p:sp>
        <p:nvSpPr>
          <p:cNvPr id="7" name="Content Placeholder 6"/>
          <p:cNvSpPr>
            <a:spLocks noGrp="1"/>
          </p:cNvSpPr>
          <p:nvPr>
            <p:ph sz="quarter" idx="15"/>
          </p:nvPr>
        </p:nvSpPr>
        <p:spPr>
          <a:xfrm>
            <a:off x="457200" y="2070682"/>
            <a:ext cx="4746978" cy="3815644"/>
          </a:xfrm>
        </p:spPr>
        <p:txBody>
          <a:bodyPr tIns="0" rIns="0" bIns="0"/>
          <a:lstStyle/>
          <a:p>
            <a:pPr marL="0" lvl="0" indent="0">
              <a:spcBef>
                <a:spcPts val="600"/>
              </a:spcBef>
              <a:buSzPts val="2200"/>
              <a:buNone/>
            </a:pPr>
            <a:r>
              <a:rPr lang="en-US" sz="2200" noProof="0" dirty="0"/>
              <a:t>London School of Economics during the 2008 financial crisis, and asked “Why did nobody notice it?”</a:t>
            </a:r>
          </a:p>
          <a:p>
            <a:pPr marL="0" lvl="0" indent="0">
              <a:spcBef>
                <a:spcPts val="600"/>
              </a:spcBef>
              <a:buSzPts val="2200"/>
              <a:buNone/>
            </a:pPr>
            <a:r>
              <a:rPr lang="en-US" sz="2200" noProof="0" dirty="0"/>
              <a:t>Why can’t economists predict recessions?</a:t>
            </a:r>
          </a:p>
          <a:p>
            <a:pPr marL="432000" lvl="0" indent="-432000">
              <a:spcBef>
                <a:spcPts val="600"/>
              </a:spcBef>
              <a:buSzPts val="2200"/>
              <a:buAutoNum type="arabicPeriod"/>
            </a:pPr>
            <a:r>
              <a:rPr lang="en-US" sz="2200" noProof="0" dirty="0"/>
              <a:t>Business cycles are not uniform.</a:t>
            </a:r>
          </a:p>
          <a:p>
            <a:pPr marL="432000" lvl="0" indent="-432000">
              <a:spcBef>
                <a:spcPts val="600"/>
              </a:spcBef>
              <a:buSzPts val="2200"/>
              <a:buAutoNum type="arabicPeriod"/>
            </a:pPr>
            <a:r>
              <a:rPr lang="en-US" sz="2200" noProof="0" dirty="0"/>
              <a:t>Leading economic indicators are not reliable.</a:t>
            </a:r>
          </a:p>
          <a:p>
            <a:pPr marL="432000" lvl="0" indent="-432000">
              <a:spcBef>
                <a:spcPts val="600"/>
              </a:spcBef>
              <a:buSzPts val="2200"/>
              <a:buAutoNum type="arabicPeriod"/>
            </a:pPr>
            <a:r>
              <a:rPr lang="en-US" sz="2200" noProof="0" dirty="0"/>
              <a:t>Events that trigger a recession are hard to predict.</a:t>
            </a:r>
          </a:p>
        </p:txBody>
      </p:sp>
      <p:pic>
        <p:nvPicPr>
          <p:cNvPr id="20" name="Picture 19" descr="A photo depicts Queen Elizabeth, the second arriving at London School of Economics during the 2008 financial crisis."/>
          <p:cNvPicPr>
            <a:picLocks noChangeAspect="1"/>
          </p:cNvPicPr>
          <p:nvPr/>
        </p:nvPicPr>
        <p:blipFill>
          <a:blip r:embed="rId4"/>
          <a:stretch>
            <a:fillRect/>
          </a:stretch>
        </p:blipFill>
        <p:spPr>
          <a:xfrm>
            <a:off x="5874521" y="1552575"/>
            <a:ext cx="2610423" cy="4672157"/>
          </a:xfrm>
          <a:prstGeom prst="rect">
            <a:avLst/>
          </a:prstGeom>
        </p:spPr>
      </p:pic>
    </p:spTree>
    <p:extLst>
      <p:ext uri="{BB962C8B-B14F-4D97-AF65-F5344CB8AC3E}">
        <p14:creationId xmlns:p14="http://schemas.microsoft.com/office/powerpoint/2010/main" val="314182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500"/>
                                        <p:tgtEl>
                                          <p:spTgt spid="7">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Effect transition="in" filter="fade">
                                      <p:cBhvr>
                                        <p:cTn id="23" dur="500"/>
                                        <p:tgtEl>
                                          <p:spTgt spid="7">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Effect transition="in" filter="fade">
                                      <p:cBhvr>
                                        <p:cTn id="27" dur="500"/>
                                        <p:tgtEl>
                                          <p:spTgt spid="7">
                                            <p:txEl>
                                              <p:pRg st="2" end="2"/>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7">
                                            <p:txEl>
                                              <p:pRg st="3" end="3"/>
                                            </p:txEl>
                                          </p:spTgt>
                                        </p:tgtEl>
                                        <p:attrNameLst>
                                          <p:attrName>style.visibility</p:attrName>
                                        </p:attrNameLst>
                                      </p:cBhvr>
                                      <p:to>
                                        <p:strVal val="visible"/>
                                      </p:to>
                                    </p:set>
                                    <p:animEffect transition="in" filter="fade">
                                      <p:cBhvr>
                                        <p:cTn id="31" dur="500"/>
                                        <p:tgtEl>
                                          <p:spTgt spid="7">
                                            <p:txEl>
                                              <p:pRg st="3" end="3"/>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7">
                                            <p:txEl>
                                              <p:pRg st="4" end="4"/>
                                            </p:txEl>
                                          </p:spTgt>
                                        </p:tgtEl>
                                        <p:attrNameLst>
                                          <p:attrName>style.visibility</p:attrName>
                                        </p:attrNameLst>
                                      </p:cBhvr>
                                      <p:to>
                                        <p:strVal val="visible"/>
                                      </p:to>
                                    </p:set>
                                    <p:animEffect transition="in" filter="fade">
                                      <p:cBhvr>
                                        <p:cTn id="35" dur="500"/>
                                        <p:tgtEl>
                                          <p:spTgt spid="7">
                                            <p:txEl>
                                              <p:pRg st="4" end="4"/>
                                            </p:txEl>
                                          </p:spTgt>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P spid="7"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Figure 10.10 Fluctuations in Real G</a:t>
            </a:r>
            <a:r>
              <a:rPr lang="en-US" sz="100" noProof="0" dirty="0">
                <a:solidFill>
                  <a:schemeClr val="tx2"/>
                </a:solidFill>
              </a:rPr>
              <a:t> </a:t>
            </a:r>
            <a:r>
              <a:rPr lang="en-US" sz="3200" noProof="0" dirty="0">
                <a:solidFill>
                  <a:schemeClr val="tx2"/>
                </a:solidFill>
              </a:rPr>
              <a:t>D</a:t>
            </a:r>
            <a:r>
              <a:rPr lang="en-US" sz="100" noProof="0" dirty="0">
                <a:solidFill>
                  <a:schemeClr val="tx2"/>
                </a:solidFill>
              </a:rPr>
              <a:t> </a:t>
            </a:r>
            <a:r>
              <a:rPr lang="en-US" sz="3200" noProof="0" dirty="0">
                <a:solidFill>
                  <a:schemeClr val="tx2"/>
                </a:solidFill>
              </a:rPr>
              <a:t>P, 1900–2022</a:t>
            </a:r>
          </a:p>
        </p:txBody>
      </p:sp>
      <p:pic>
        <p:nvPicPr>
          <p:cNvPr id="7" name="Picture 6" descr="A graph depicts fluctuations in real G D P between 1900 and 2022. For long description in Notes pane, press F6.">
            <a:extLst>
              <a:ext uri="{FF2B5EF4-FFF2-40B4-BE49-F238E27FC236}">
                <a16:creationId xmlns:a16="http://schemas.microsoft.com/office/drawing/2014/main" id="{65594175-6170-FEE1-73A6-8BCC6D560FF6}"/>
              </a:ext>
            </a:extLst>
          </p:cNvPr>
          <p:cNvPicPr>
            <a:picLocks noChangeAspect="1"/>
          </p:cNvPicPr>
          <p:nvPr/>
        </p:nvPicPr>
        <p:blipFill>
          <a:blip r:embed="rId3"/>
          <a:stretch>
            <a:fillRect/>
          </a:stretch>
        </p:blipFill>
        <p:spPr>
          <a:xfrm>
            <a:off x="1298039" y="1557338"/>
            <a:ext cx="6547921" cy="3467790"/>
          </a:xfrm>
          <a:prstGeom prst="rect">
            <a:avLst/>
          </a:prstGeom>
        </p:spPr>
      </p:pic>
      <p:sp>
        <p:nvSpPr>
          <p:cNvPr id="6" name="Content Placeholder 5"/>
          <p:cNvSpPr>
            <a:spLocks noGrp="1"/>
          </p:cNvSpPr>
          <p:nvPr>
            <p:ph sz="quarter" idx="15"/>
          </p:nvPr>
        </p:nvSpPr>
        <p:spPr>
          <a:xfrm>
            <a:off x="457200" y="5269860"/>
            <a:ext cx="8229600" cy="972898"/>
          </a:xfrm>
        </p:spPr>
        <p:txBody>
          <a:bodyPr/>
          <a:lstStyle/>
          <a:p>
            <a:pPr marL="0" lvl="0" indent="0">
              <a:spcBef>
                <a:spcPts val="600"/>
              </a:spcBef>
              <a:buSzPts val="2200"/>
              <a:buNone/>
            </a:pPr>
            <a:r>
              <a:rPr lang="en-US" sz="1600" noProof="0" dirty="0"/>
              <a:t>Annual fluctuations in real G</a:t>
            </a:r>
            <a:r>
              <a:rPr lang="en-US" sz="100" noProof="0" dirty="0"/>
              <a:t> </a:t>
            </a:r>
            <a:r>
              <a:rPr lang="en-US" sz="1600" noProof="0" dirty="0"/>
              <a:t>D</a:t>
            </a:r>
            <a:r>
              <a:rPr lang="en-US" sz="100" noProof="0" dirty="0"/>
              <a:t> </a:t>
            </a:r>
            <a:r>
              <a:rPr lang="en-US" sz="1600" noProof="0" dirty="0"/>
              <a:t>P were typically greater before 1950 than after 1950.</a:t>
            </a:r>
          </a:p>
          <a:p>
            <a:pPr marL="0" lvl="0" indent="0">
              <a:spcBef>
                <a:spcPts val="600"/>
              </a:spcBef>
              <a:buSzPts val="2200"/>
              <a:buNone/>
            </a:pPr>
            <a:r>
              <a:rPr lang="en-US" sz="1600" noProof="0" dirty="0"/>
              <a:t>Business cycles have been particularly mild since the mid-1980s, with some economists calling the ensuing period the </a:t>
            </a:r>
            <a:r>
              <a:rPr lang="en-US" sz="1600" b="1" noProof="0" dirty="0"/>
              <a:t>Great Moderation</a:t>
            </a:r>
            <a:r>
              <a:rPr lang="en-US" sz="1600" noProof="0" dirty="0"/>
              <a:t>.</a:t>
            </a:r>
          </a:p>
        </p:txBody>
      </p:sp>
    </p:spTree>
    <p:extLst>
      <p:ext uri="{BB962C8B-B14F-4D97-AF65-F5344CB8AC3E}">
        <p14:creationId xmlns:p14="http://schemas.microsoft.com/office/powerpoint/2010/main" val="4237284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Table 10.3 Until 2007, the Business Cycle Had Become Milder</a:t>
            </a:r>
          </a:p>
        </p:txBody>
      </p:sp>
      <p:graphicFrame>
        <p:nvGraphicFramePr>
          <p:cNvPr id="3" name="Table 2"/>
          <p:cNvGraphicFramePr>
            <a:graphicFrameLocks noGrp="1"/>
          </p:cNvGraphicFramePr>
          <p:nvPr>
            <p:extLst>
              <p:ext uri="{D42A27DB-BD31-4B8C-83A1-F6EECF244321}">
                <p14:modId xmlns:p14="http://schemas.microsoft.com/office/powerpoint/2010/main" val="3227094189"/>
              </p:ext>
            </p:extLst>
          </p:nvPr>
        </p:nvGraphicFramePr>
        <p:xfrm>
          <a:off x="468311" y="1550873"/>
          <a:ext cx="8207376" cy="1752600"/>
        </p:xfrm>
        <a:graphic>
          <a:graphicData uri="http://schemas.openxmlformats.org/drawingml/2006/table">
            <a:tbl>
              <a:tblPr firstRow="1" bandRow="1">
                <a:tableStyleId>{2D5ABB26-0587-4C30-8999-92F81FD0307C}</a:tableStyleId>
              </a:tblPr>
              <a:tblGrid>
                <a:gridCol w="2735792">
                  <a:extLst>
                    <a:ext uri="{9D8B030D-6E8A-4147-A177-3AD203B41FA5}">
                      <a16:colId xmlns:a16="http://schemas.microsoft.com/office/drawing/2014/main" val="3881275594"/>
                    </a:ext>
                  </a:extLst>
                </a:gridCol>
                <a:gridCol w="2735792">
                  <a:extLst>
                    <a:ext uri="{9D8B030D-6E8A-4147-A177-3AD203B41FA5}">
                      <a16:colId xmlns:a16="http://schemas.microsoft.com/office/drawing/2014/main" val="3612692113"/>
                    </a:ext>
                  </a:extLst>
                </a:gridCol>
                <a:gridCol w="2735792">
                  <a:extLst>
                    <a:ext uri="{9D8B030D-6E8A-4147-A177-3AD203B41FA5}">
                      <a16:colId xmlns:a16="http://schemas.microsoft.com/office/drawing/2014/main" val="2118333780"/>
                    </a:ext>
                  </a:extLst>
                </a:gridCol>
              </a:tblGrid>
              <a:tr h="370840">
                <a:tc>
                  <a:txBody>
                    <a:bodyPr/>
                    <a:lstStyle/>
                    <a:p>
                      <a:pPr algn="l"/>
                      <a:r>
                        <a:rPr lang="en-US" sz="1800" b="1" i="0" u="none" strike="noStrike" cap="none" baseline="0" noProof="0" dirty="0">
                          <a:solidFill>
                            <a:schemeClr val="tx1"/>
                          </a:solidFill>
                          <a:latin typeface="+mn-lt"/>
                          <a:ea typeface="+mn-ea"/>
                          <a:cs typeface="+mn-cs"/>
                          <a:sym typeface="Arial"/>
                        </a:rPr>
                        <a:t>Period</a:t>
                      </a:r>
                      <a:endParaRPr lang="en-US" sz="1800" noProof="0"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i="0" u="none" strike="noStrike" cap="none" baseline="0" noProof="0" dirty="0">
                          <a:solidFill>
                            <a:schemeClr val="tx1"/>
                          </a:solidFill>
                          <a:latin typeface="+mn-lt"/>
                          <a:ea typeface="+mn-ea"/>
                          <a:cs typeface="+mn-cs"/>
                          <a:sym typeface="Arial"/>
                        </a:rPr>
                        <a:t>Average Length of Expansions</a:t>
                      </a:r>
                      <a:endParaRPr lang="en-US" sz="1800" noProof="0"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i="0" u="none" strike="noStrike" cap="none" baseline="0" noProof="0" dirty="0">
                          <a:solidFill>
                            <a:schemeClr val="tx1"/>
                          </a:solidFill>
                          <a:latin typeface="+mn-lt"/>
                          <a:ea typeface="+mn-ea"/>
                          <a:cs typeface="+mn-cs"/>
                          <a:sym typeface="Arial"/>
                        </a:rPr>
                        <a:t>Average Length of Recessions</a:t>
                      </a:r>
                      <a:endParaRPr lang="en-US" sz="1800" noProof="0"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5187052"/>
                  </a:ext>
                </a:extLst>
              </a:tr>
              <a:tr h="370840">
                <a:tc>
                  <a:txBody>
                    <a:bodyPr/>
                    <a:lstStyle/>
                    <a:p>
                      <a:pPr algn="l"/>
                      <a:r>
                        <a:rPr lang="en-US" sz="1800" b="0" i="0" u="none" strike="noStrike" cap="none" baseline="0" noProof="0" dirty="0">
                          <a:solidFill>
                            <a:schemeClr val="tx1"/>
                          </a:solidFill>
                          <a:latin typeface="+mn-lt"/>
                          <a:ea typeface="+mn-ea"/>
                          <a:cs typeface="+mn-cs"/>
                          <a:sym typeface="Arial"/>
                        </a:rPr>
                        <a:t>1870–1900</a:t>
                      </a:r>
                      <a:endParaRPr lang="en-US"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0" i="0" u="none" strike="noStrike" cap="none" baseline="0" noProof="0" dirty="0">
                          <a:solidFill>
                            <a:schemeClr val="tx1"/>
                          </a:solidFill>
                          <a:latin typeface="+mn-lt"/>
                          <a:ea typeface="+mn-ea"/>
                          <a:cs typeface="+mn-cs"/>
                          <a:sym typeface="Arial"/>
                        </a:rPr>
                        <a:t>26 months</a:t>
                      </a:r>
                      <a:endParaRPr lang="en-US"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0" i="0" u="none" strike="noStrike" cap="none" baseline="0" noProof="0" dirty="0">
                          <a:solidFill>
                            <a:schemeClr val="tx1"/>
                          </a:solidFill>
                          <a:latin typeface="+mn-lt"/>
                          <a:ea typeface="+mn-ea"/>
                          <a:cs typeface="+mn-cs"/>
                          <a:sym typeface="Arial"/>
                        </a:rPr>
                        <a:t>26 months</a:t>
                      </a:r>
                      <a:endParaRPr lang="en-US"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6780421"/>
                  </a:ext>
                </a:extLst>
              </a:tr>
              <a:tr h="370840">
                <a:tc>
                  <a:txBody>
                    <a:bodyPr/>
                    <a:lstStyle/>
                    <a:p>
                      <a:pPr algn="l"/>
                      <a:r>
                        <a:rPr lang="en-US" sz="1800" b="0" i="0" u="none" strike="noStrike" cap="none" baseline="0" noProof="0" dirty="0">
                          <a:solidFill>
                            <a:schemeClr val="tx1"/>
                          </a:solidFill>
                          <a:latin typeface="+mn-lt"/>
                          <a:ea typeface="+mn-ea"/>
                          <a:cs typeface="+mn-cs"/>
                          <a:sym typeface="Arial"/>
                        </a:rPr>
                        <a:t>1900–1950</a:t>
                      </a:r>
                      <a:endParaRPr lang="en-US"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0" i="0" u="none" strike="noStrike" cap="none" baseline="0" noProof="0" dirty="0">
                          <a:solidFill>
                            <a:schemeClr val="tx1"/>
                          </a:solidFill>
                          <a:latin typeface="+mn-lt"/>
                          <a:ea typeface="+mn-ea"/>
                          <a:cs typeface="+mn-cs"/>
                          <a:sym typeface="Arial"/>
                        </a:rPr>
                        <a:t>25 months</a:t>
                      </a:r>
                      <a:endParaRPr lang="en-US"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0" i="0" u="none" strike="noStrike" cap="none" baseline="0" noProof="0" dirty="0">
                          <a:solidFill>
                            <a:schemeClr val="tx1"/>
                          </a:solidFill>
                          <a:latin typeface="+mn-lt"/>
                          <a:ea typeface="+mn-ea"/>
                          <a:cs typeface="+mn-cs"/>
                          <a:sym typeface="Arial"/>
                        </a:rPr>
                        <a:t>19 months</a:t>
                      </a:r>
                      <a:endParaRPr lang="en-US"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42058131"/>
                  </a:ext>
                </a:extLst>
              </a:tr>
              <a:tr h="370840">
                <a:tc>
                  <a:txBody>
                    <a:bodyPr/>
                    <a:lstStyle/>
                    <a:p>
                      <a:pPr algn="l"/>
                      <a:r>
                        <a:rPr lang="en-US" sz="1800" b="0" i="0" u="none" strike="noStrike" cap="none" baseline="0" noProof="0" dirty="0">
                          <a:solidFill>
                            <a:schemeClr val="tx1"/>
                          </a:solidFill>
                          <a:latin typeface="+mn-lt"/>
                          <a:ea typeface="+mn-ea"/>
                          <a:cs typeface="+mn-cs"/>
                          <a:sym typeface="Arial"/>
                        </a:rPr>
                        <a:t>1950–2007</a:t>
                      </a:r>
                      <a:endParaRPr lang="en-US"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0" i="0" u="none" strike="noStrike" cap="none" baseline="0" noProof="0" dirty="0">
                          <a:solidFill>
                            <a:schemeClr val="tx1"/>
                          </a:solidFill>
                          <a:latin typeface="+mn-lt"/>
                          <a:ea typeface="+mn-ea"/>
                          <a:cs typeface="+mn-cs"/>
                          <a:sym typeface="Arial"/>
                        </a:rPr>
                        <a:t>61 months</a:t>
                      </a:r>
                      <a:endParaRPr lang="en-US"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0" i="0" u="none" strike="noStrike" cap="none" baseline="0" noProof="0" dirty="0">
                          <a:solidFill>
                            <a:schemeClr val="tx1"/>
                          </a:solidFill>
                          <a:latin typeface="+mn-lt"/>
                          <a:ea typeface="+mn-ea"/>
                          <a:cs typeface="+mn-cs"/>
                          <a:sym typeface="Arial"/>
                        </a:rPr>
                        <a:t>10 months</a:t>
                      </a:r>
                      <a:endParaRPr lang="en-US"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0558008"/>
                  </a:ext>
                </a:extLst>
              </a:tr>
            </a:tbl>
          </a:graphicData>
        </a:graphic>
      </p:graphicFrame>
      <p:sp>
        <p:nvSpPr>
          <p:cNvPr id="5" name="Content Placeholder 4"/>
          <p:cNvSpPr>
            <a:spLocks noGrp="1"/>
          </p:cNvSpPr>
          <p:nvPr>
            <p:ph sz="quarter" idx="14"/>
          </p:nvPr>
        </p:nvSpPr>
        <p:spPr>
          <a:xfrm>
            <a:off x="457199" y="3551451"/>
            <a:ext cx="8053755" cy="2685837"/>
          </a:xfrm>
        </p:spPr>
        <p:txBody>
          <a:bodyPr/>
          <a:lstStyle/>
          <a:p>
            <a:pPr marL="0" lvl="0" indent="0">
              <a:spcBef>
                <a:spcPts val="600"/>
              </a:spcBef>
              <a:buSzPts val="2200"/>
              <a:buNone/>
            </a:pPr>
            <a:r>
              <a:rPr lang="en-US" sz="2200" noProof="0" dirty="0">
                <a:solidFill>
                  <a:schemeClr val="tx1"/>
                </a:solidFill>
              </a:rPr>
              <a:t>The length and severity of the recession of 2007–2009 made some economists and policymakers wonder if we would return to the previous pattern of long expansions and short, mild recessions.</a:t>
            </a:r>
          </a:p>
          <a:p>
            <a:pPr marL="0" lvl="0" indent="0">
              <a:spcBef>
                <a:spcPts val="600"/>
              </a:spcBef>
              <a:buSzPts val="2200"/>
              <a:buNone/>
            </a:pPr>
            <a:r>
              <a:rPr lang="en-US" sz="2200" noProof="0" dirty="0">
                <a:solidFill>
                  <a:schemeClr val="tx1"/>
                </a:solidFill>
              </a:rPr>
              <a:t>But except for the Covid-19 recession in 2020 and the subsequent strong recovery, growth has been exceptionally stable.</a:t>
            </a:r>
          </a:p>
        </p:txBody>
      </p:sp>
    </p:spTree>
    <p:extLst>
      <p:ext uri="{BB962C8B-B14F-4D97-AF65-F5344CB8AC3E}">
        <p14:creationId xmlns:p14="http://schemas.microsoft.com/office/powerpoint/2010/main" val="2929852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Can the U.S. Economy Return to Stability?</a:t>
            </a:r>
            <a:endParaRPr lang="en-US" sz="2000" noProof="0" dirty="0"/>
          </a:p>
        </p:txBody>
      </p:sp>
      <p:sp>
        <p:nvSpPr>
          <p:cNvPr id="4" name="Content Placeholder 3"/>
          <p:cNvSpPr>
            <a:spLocks noGrp="1"/>
          </p:cNvSpPr>
          <p:nvPr>
            <p:ph sz="quarter" idx="13"/>
          </p:nvPr>
        </p:nvSpPr>
        <p:spPr>
          <a:xfrm>
            <a:off x="457200" y="1556327"/>
            <a:ext cx="8093034" cy="2652258"/>
          </a:xfrm>
        </p:spPr>
        <p:txBody>
          <a:bodyPr/>
          <a:lstStyle/>
          <a:p>
            <a:pPr marL="0" lvl="0" indent="0">
              <a:spcBef>
                <a:spcPts val="600"/>
              </a:spcBef>
              <a:buSzPts val="2200"/>
              <a:buNone/>
            </a:pPr>
            <a:r>
              <a:rPr lang="en-US" sz="2200" noProof="0" dirty="0">
                <a:solidFill>
                  <a:schemeClr val="tx1"/>
                </a:solidFill>
              </a:rPr>
              <a:t>Several factors help to explain the Great Moderation, and their continuation suggests the U.S. economy will return to stability:</a:t>
            </a:r>
          </a:p>
          <a:p>
            <a:pPr marL="0" lvl="0" indent="0">
              <a:spcBef>
                <a:spcPts val="600"/>
              </a:spcBef>
              <a:buSzPts val="2200"/>
              <a:buNone/>
            </a:pPr>
            <a:r>
              <a:rPr lang="en-US" sz="2200" b="1" noProof="0" dirty="0">
                <a:solidFill>
                  <a:schemeClr val="tx1"/>
                </a:solidFill>
              </a:rPr>
              <a:t>The increasing importance of services</a:t>
            </a:r>
          </a:p>
          <a:p>
            <a:pPr marL="255600" lvl="0">
              <a:spcBef>
                <a:spcPts val="600"/>
              </a:spcBef>
            </a:pPr>
            <a:r>
              <a:rPr lang="en-US" sz="2200" noProof="0" dirty="0">
                <a:solidFill>
                  <a:schemeClr val="tx1"/>
                </a:solidFill>
              </a:rPr>
              <a:t>Manufacturing (especially of durable goods) is more strongly affected by recessions. The economy is based more on services now, decreasing the effect of the business cycle on G</a:t>
            </a:r>
            <a:r>
              <a:rPr lang="en-US" sz="100" noProof="0" dirty="0">
                <a:solidFill>
                  <a:schemeClr val="tx1"/>
                </a:solidFill>
              </a:rPr>
              <a:t> </a:t>
            </a:r>
            <a:r>
              <a:rPr lang="en-US" sz="2200" noProof="0" dirty="0">
                <a:solidFill>
                  <a:schemeClr val="tx1"/>
                </a:solidFill>
              </a:rPr>
              <a:t>D</a:t>
            </a:r>
            <a:r>
              <a:rPr lang="en-US" sz="100" noProof="0" dirty="0">
                <a:solidFill>
                  <a:schemeClr val="tx1"/>
                </a:solidFill>
              </a:rPr>
              <a:t> </a:t>
            </a:r>
            <a:r>
              <a:rPr lang="en-US" sz="2200" noProof="0" dirty="0">
                <a:solidFill>
                  <a:schemeClr val="tx1"/>
                </a:solidFill>
              </a:rPr>
              <a:t>P.</a:t>
            </a:r>
          </a:p>
        </p:txBody>
      </p:sp>
      <p:sp>
        <p:nvSpPr>
          <p:cNvPr id="5" name="Content Placeholder 4"/>
          <p:cNvSpPr>
            <a:spLocks noGrp="1"/>
          </p:cNvSpPr>
          <p:nvPr>
            <p:ph sz="quarter" idx="14"/>
          </p:nvPr>
        </p:nvSpPr>
        <p:spPr>
          <a:xfrm>
            <a:off x="457200" y="4304949"/>
            <a:ext cx="8229600" cy="1920004"/>
          </a:xfrm>
        </p:spPr>
        <p:txBody>
          <a:bodyPr/>
          <a:lstStyle/>
          <a:p>
            <a:pPr marL="0" lvl="0" indent="0">
              <a:spcBef>
                <a:spcPts val="600"/>
              </a:spcBef>
              <a:buSzPts val="2200"/>
              <a:buNone/>
            </a:pPr>
            <a:r>
              <a:rPr lang="en-US" sz="2200" b="1" noProof="0" dirty="0">
                <a:solidFill>
                  <a:schemeClr val="tx1"/>
                </a:solidFill>
              </a:rPr>
              <a:t>The establishment of unemployment insurance</a:t>
            </a:r>
          </a:p>
          <a:p>
            <a:pPr marL="255600" lvl="0">
              <a:spcBef>
                <a:spcPts val="600"/>
              </a:spcBef>
            </a:pPr>
            <a:r>
              <a:rPr lang="en-US" sz="2200" noProof="0" dirty="0">
                <a:solidFill>
                  <a:schemeClr val="tx1"/>
                </a:solidFill>
              </a:rPr>
              <a:t>Before the 1930s, unemployment insurance and other government transfer programs like Social Security did not exist. These programs increase the ability of consumers to purchase goods and services during recessions.</a:t>
            </a:r>
          </a:p>
        </p:txBody>
      </p:sp>
    </p:spTree>
    <p:extLst>
      <p:ext uri="{BB962C8B-B14F-4D97-AF65-F5344CB8AC3E}">
        <p14:creationId xmlns:p14="http://schemas.microsoft.com/office/powerpoint/2010/main" val="3914253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noProof="0" dirty="0"/>
              <a:t>Explaining the Great Moderation</a:t>
            </a:r>
            <a:endParaRPr lang="en-US" sz="2000" noProof="0" dirty="0"/>
          </a:p>
        </p:txBody>
      </p:sp>
      <p:sp>
        <p:nvSpPr>
          <p:cNvPr id="4" name="Content Placeholder 3"/>
          <p:cNvSpPr>
            <a:spLocks noGrp="1"/>
          </p:cNvSpPr>
          <p:nvPr>
            <p:ph sz="quarter" idx="13"/>
          </p:nvPr>
        </p:nvSpPr>
        <p:spPr>
          <a:xfrm>
            <a:off x="457200" y="1556326"/>
            <a:ext cx="8229600" cy="2757766"/>
          </a:xfrm>
        </p:spPr>
        <p:txBody>
          <a:bodyPr/>
          <a:lstStyle/>
          <a:p>
            <a:pPr marL="0" lvl="0" indent="0">
              <a:spcBef>
                <a:spcPts val="600"/>
              </a:spcBef>
              <a:buSzPts val="2200"/>
              <a:buNone/>
            </a:pPr>
            <a:r>
              <a:rPr lang="en-US" sz="2000" noProof="0" dirty="0">
                <a:solidFill>
                  <a:schemeClr val="tx1"/>
                </a:solidFill>
              </a:rPr>
              <a:t>Several factors help to explain the Great Moderation, and their continuation suggests the U.S. economy will return to stability:</a:t>
            </a:r>
          </a:p>
          <a:p>
            <a:pPr marL="0" lvl="0" indent="0">
              <a:spcBef>
                <a:spcPts val="600"/>
              </a:spcBef>
              <a:buSzPts val="2200"/>
              <a:buNone/>
            </a:pPr>
            <a:r>
              <a:rPr lang="en-US" sz="2000" b="1" noProof="0" dirty="0">
                <a:solidFill>
                  <a:schemeClr val="tx1"/>
                </a:solidFill>
              </a:rPr>
              <a:t>Active federal government stabilization policies</a:t>
            </a:r>
          </a:p>
          <a:p>
            <a:pPr marL="255600">
              <a:spcBef>
                <a:spcPts val="600"/>
              </a:spcBef>
            </a:pPr>
            <a:r>
              <a:rPr lang="en-US" sz="2000" noProof="0" dirty="0">
                <a:solidFill>
                  <a:schemeClr val="tx1"/>
                </a:solidFill>
              </a:rPr>
              <a:t>Many, though not all, economists believe that active government policies to lengthen expansions and minimize the effects of recessions have had the desired effect. The debate over the role of government in this way became particularly intense during the recession of 2007–2009.</a:t>
            </a:r>
          </a:p>
        </p:txBody>
      </p:sp>
      <p:sp>
        <p:nvSpPr>
          <p:cNvPr id="5" name="Content Placeholder 4"/>
          <p:cNvSpPr>
            <a:spLocks noGrp="1"/>
          </p:cNvSpPr>
          <p:nvPr>
            <p:ph sz="quarter" idx="14"/>
          </p:nvPr>
        </p:nvSpPr>
        <p:spPr>
          <a:xfrm>
            <a:off x="457200" y="4406145"/>
            <a:ext cx="8229600" cy="1773381"/>
          </a:xfrm>
        </p:spPr>
        <p:txBody>
          <a:bodyPr/>
          <a:lstStyle/>
          <a:p>
            <a:pPr marL="0" lvl="0" indent="0">
              <a:spcBef>
                <a:spcPts val="600"/>
              </a:spcBef>
              <a:buSzPts val="2200"/>
              <a:buNone/>
            </a:pPr>
            <a:r>
              <a:rPr lang="en-US" sz="2000" b="1" noProof="0" dirty="0">
                <a:solidFill>
                  <a:schemeClr val="tx1"/>
                </a:solidFill>
              </a:rPr>
              <a:t>Increased stability of the financial system</a:t>
            </a:r>
          </a:p>
          <a:p>
            <a:pPr marL="255600" lvl="0">
              <a:spcBef>
                <a:spcPts val="600"/>
              </a:spcBef>
              <a:buSzPts val="2200"/>
            </a:pPr>
            <a:r>
              <a:rPr lang="en-US" sz="2000" noProof="0" dirty="0">
                <a:solidFill>
                  <a:schemeClr val="tx1"/>
                </a:solidFill>
              </a:rPr>
              <a:t>The severity of the Great Depression of the 1930s was in part caused by instability in the financial system; similar instability exacerbated the recession of 2007–2009. Returning to macroeconomic stability will require a stable financial system.</a:t>
            </a:r>
          </a:p>
        </p:txBody>
      </p:sp>
    </p:spTree>
    <p:extLst>
      <p:ext uri="{BB962C8B-B14F-4D97-AF65-F5344CB8AC3E}">
        <p14:creationId xmlns:p14="http://schemas.microsoft.com/office/powerpoint/2010/main" val="1670478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noProof="0"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noProof="0" dirty="0"/>
              <a:t>This work is protected by United States copyright laws and is</a:t>
            </a:r>
            <a:r>
              <a:rPr lang="en-US" b="1" baseline="0" noProof="0" dirty="0"/>
              <a:t> </a:t>
            </a:r>
            <a:r>
              <a:rPr lang="en-US" b="1" noProof="0"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10.1 Long-Run Economic Growth</a:t>
            </a:r>
          </a:p>
        </p:txBody>
      </p:sp>
      <p:sp>
        <p:nvSpPr>
          <p:cNvPr id="4" name="Content Placeholder 3"/>
          <p:cNvSpPr>
            <a:spLocks noGrp="1"/>
          </p:cNvSpPr>
          <p:nvPr>
            <p:ph sz="quarter" idx="13"/>
          </p:nvPr>
        </p:nvSpPr>
        <p:spPr>
          <a:xfrm>
            <a:off x="457199" y="1520825"/>
            <a:ext cx="7402749" cy="438604"/>
          </a:xfrm>
        </p:spPr>
        <p:txBody>
          <a:bodyPr/>
          <a:lstStyle/>
          <a:p>
            <a:pPr marL="0" lvl="0" indent="0">
              <a:spcBef>
                <a:spcPts val="0"/>
              </a:spcBef>
              <a:buSzPts val="1600"/>
              <a:buNone/>
            </a:pPr>
            <a:r>
              <a:rPr lang="en-US" sz="2000" b="1" noProof="0" dirty="0"/>
              <a:t>Discuss the importance of long-run economic growth.</a:t>
            </a:r>
          </a:p>
        </p:txBody>
      </p:sp>
      <p:sp>
        <p:nvSpPr>
          <p:cNvPr id="5" name="Content Placeholder 4"/>
          <p:cNvSpPr>
            <a:spLocks noGrp="1"/>
          </p:cNvSpPr>
          <p:nvPr>
            <p:ph sz="quarter" idx="14"/>
          </p:nvPr>
        </p:nvSpPr>
        <p:spPr>
          <a:xfrm>
            <a:off x="457200" y="2030683"/>
            <a:ext cx="8232128" cy="2553194"/>
          </a:xfrm>
        </p:spPr>
        <p:txBody>
          <a:bodyPr/>
          <a:lstStyle/>
          <a:p>
            <a:pPr marL="0" lvl="0" indent="0">
              <a:buSzPts val="2200"/>
              <a:buNone/>
            </a:pPr>
            <a:r>
              <a:rPr lang="en-US" noProof="0" dirty="0">
                <a:solidFill>
                  <a:schemeClr val="tx1"/>
                </a:solidFill>
              </a:rPr>
              <a:t>When we speak of </a:t>
            </a:r>
            <a:r>
              <a:rPr lang="en-US" b="1" noProof="0" dirty="0">
                <a:solidFill>
                  <a:schemeClr val="tx1"/>
                </a:solidFill>
              </a:rPr>
              <a:t>long-run economic growth</a:t>
            </a:r>
            <a:r>
              <a:rPr lang="en-US" noProof="0" dirty="0">
                <a:solidFill>
                  <a:schemeClr val="tx1"/>
                </a:solidFill>
              </a:rPr>
              <a:t>, we mean the process by which rising productivity increases the average standard of living.</a:t>
            </a:r>
          </a:p>
          <a:p>
            <a:pPr marL="255600"/>
            <a:r>
              <a:rPr lang="en-US" noProof="0" dirty="0">
                <a:solidFill>
                  <a:schemeClr val="tx1"/>
                </a:solidFill>
              </a:rPr>
              <a:t>This is in contrast to the short-run swings in the economy inherent to the </a:t>
            </a:r>
            <a:r>
              <a:rPr lang="en-US" b="1" noProof="0" dirty="0">
                <a:solidFill>
                  <a:schemeClr val="tx1"/>
                </a:solidFill>
              </a:rPr>
              <a:t>business cycle</a:t>
            </a:r>
            <a:r>
              <a:rPr lang="en-US" noProof="0" dirty="0">
                <a:solidFill>
                  <a:schemeClr val="tx1"/>
                </a:solidFill>
              </a:rPr>
              <a:t>, the alternating periods of economic expansion and economic recession.</a:t>
            </a:r>
          </a:p>
        </p:txBody>
      </p:sp>
      <p:sp>
        <p:nvSpPr>
          <p:cNvPr id="6" name="Content Placeholder 5"/>
          <p:cNvSpPr>
            <a:spLocks noGrp="1"/>
          </p:cNvSpPr>
          <p:nvPr>
            <p:ph sz="quarter" idx="15"/>
          </p:nvPr>
        </p:nvSpPr>
        <p:spPr>
          <a:xfrm>
            <a:off x="457200" y="4667003"/>
            <a:ext cx="8232128" cy="1641722"/>
          </a:xfrm>
        </p:spPr>
        <p:txBody>
          <a:bodyPr/>
          <a:lstStyle/>
          <a:p>
            <a:pPr marL="0" lvl="0" indent="0">
              <a:buSzPts val="2200"/>
              <a:buNone/>
            </a:pPr>
            <a:r>
              <a:rPr lang="en-US" noProof="0" dirty="0"/>
              <a:t>The most commonly used measure of this average standard of living is </a:t>
            </a:r>
            <a:r>
              <a:rPr lang="en-US" b="1" noProof="0" dirty="0"/>
              <a:t>real G</a:t>
            </a:r>
            <a:r>
              <a:rPr lang="en-US" sz="100" b="1" noProof="0" dirty="0"/>
              <a:t> </a:t>
            </a:r>
            <a:r>
              <a:rPr lang="en-US" b="1" noProof="0" dirty="0"/>
              <a:t>D</a:t>
            </a:r>
            <a:r>
              <a:rPr lang="en-US" sz="100" b="1" noProof="0" dirty="0"/>
              <a:t> </a:t>
            </a:r>
            <a:r>
              <a:rPr lang="en-US" b="1" noProof="0" dirty="0"/>
              <a:t>P per capita</a:t>
            </a:r>
            <a:r>
              <a:rPr lang="en-US" noProof="0" dirty="0"/>
              <a:t>: The amount of production in the economy, </a:t>
            </a:r>
            <a:r>
              <a:rPr lang="en-US" b="1" noProof="0" dirty="0"/>
              <a:t>per person</a:t>
            </a:r>
            <a:r>
              <a:rPr lang="en-US" noProof="0" dirty="0"/>
              <a:t>, adjusted for changes in the price level.</a:t>
            </a:r>
          </a:p>
        </p:txBody>
      </p:sp>
    </p:spTree>
    <p:extLst>
      <p:ext uri="{BB962C8B-B14F-4D97-AF65-F5344CB8AC3E}">
        <p14:creationId xmlns:p14="http://schemas.microsoft.com/office/powerpoint/2010/main" val="2466453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Figure 10.1 The Growth in Real G</a:t>
            </a:r>
            <a:r>
              <a:rPr lang="en-US" sz="100" noProof="0" dirty="0">
                <a:solidFill>
                  <a:schemeClr val="tx2"/>
                </a:solidFill>
              </a:rPr>
              <a:t> </a:t>
            </a:r>
            <a:r>
              <a:rPr lang="en-US" sz="3200" noProof="0" dirty="0">
                <a:solidFill>
                  <a:schemeClr val="tx2"/>
                </a:solidFill>
              </a:rPr>
              <a:t>D</a:t>
            </a:r>
            <a:r>
              <a:rPr lang="en-US" sz="100" noProof="0" dirty="0">
                <a:solidFill>
                  <a:schemeClr val="tx2"/>
                </a:solidFill>
              </a:rPr>
              <a:t> </a:t>
            </a:r>
            <a:r>
              <a:rPr lang="en-US" sz="3200" noProof="0" dirty="0">
                <a:solidFill>
                  <a:schemeClr val="tx2"/>
                </a:solidFill>
              </a:rPr>
              <a:t>P per Capita, 1900–2022</a:t>
            </a:r>
          </a:p>
        </p:txBody>
      </p:sp>
      <p:pic>
        <p:nvPicPr>
          <p:cNvPr id="7" name="Picture 6" descr="A graph depicts the growth in real G D P per capita between 1900 and 2022. For long description in Notes pane, press F6.">
            <a:extLst>
              <a:ext uri="{FF2B5EF4-FFF2-40B4-BE49-F238E27FC236}">
                <a16:creationId xmlns:a16="http://schemas.microsoft.com/office/drawing/2014/main" id="{43E3F964-AA2E-A6CD-0A2E-CF1823410669}"/>
              </a:ext>
            </a:extLst>
          </p:cNvPr>
          <p:cNvPicPr>
            <a:picLocks noChangeAspect="1"/>
          </p:cNvPicPr>
          <p:nvPr/>
        </p:nvPicPr>
        <p:blipFill>
          <a:blip r:embed="rId3"/>
          <a:stretch>
            <a:fillRect/>
          </a:stretch>
        </p:blipFill>
        <p:spPr>
          <a:xfrm>
            <a:off x="1453124" y="1625024"/>
            <a:ext cx="6237752" cy="3369588"/>
          </a:xfrm>
          <a:prstGeom prst="rect">
            <a:avLst/>
          </a:prstGeom>
        </p:spPr>
      </p:pic>
      <p:sp>
        <p:nvSpPr>
          <p:cNvPr id="6" name="Content Placeholder 5"/>
          <p:cNvSpPr>
            <a:spLocks noGrp="1"/>
          </p:cNvSpPr>
          <p:nvPr>
            <p:ph sz="quarter" idx="15"/>
          </p:nvPr>
        </p:nvSpPr>
        <p:spPr>
          <a:xfrm>
            <a:off x="468313" y="5163092"/>
            <a:ext cx="8046295" cy="1094417"/>
          </a:xfrm>
        </p:spPr>
        <p:txBody>
          <a:bodyPr/>
          <a:lstStyle/>
          <a:p>
            <a:pPr marL="0" lvl="0" indent="0">
              <a:spcBef>
                <a:spcPts val="0"/>
              </a:spcBef>
              <a:buSzPts val="2200"/>
              <a:buNone/>
            </a:pPr>
            <a:r>
              <a:rPr lang="en-US" sz="2000" noProof="0" dirty="0"/>
              <a:t>Real G</a:t>
            </a:r>
            <a:r>
              <a:rPr lang="en-US" sz="100" noProof="0" dirty="0"/>
              <a:t> </a:t>
            </a:r>
            <a:r>
              <a:rPr lang="en-US" sz="2000" noProof="0" dirty="0"/>
              <a:t>D</a:t>
            </a:r>
            <a:r>
              <a:rPr lang="en-US" sz="100" noProof="0" dirty="0"/>
              <a:t> </a:t>
            </a:r>
            <a:r>
              <a:rPr lang="en-US" sz="2000" noProof="0" dirty="0"/>
              <a:t>P per capita has risen more than nine-fold since 1900; the average American can buy more than nine times as many goods and services now as in 1900.</a:t>
            </a:r>
          </a:p>
        </p:txBody>
      </p:sp>
    </p:spTree>
    <p:extLst>
      <p:ext uri="{BB962C8B-B14F-4D97-AF65-F5344CB8AC3E}">
        <p14:creationId xmlns:p14="http://schemas.microsoft.com/office/powerpoint/2010/main" val="4274149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Apply the Concept: Economic Prosperity and Health </a:t>
            </a:r>
            <a:r>
              <a:rPr lang="en-US" sz="2000" b="0" noProof="0" dirty="0"/>
              <a:t>(1 of 2)</a:t>
            </a:r>
            <a:endParaRPr lang="en-US" sz="2000" noProof="0" dirty="0"/>
          </a:p>
        </p:txBody>
      </p:sp>
      <p:pic>
        <p:nvPicPr>
          <p:cNvPr id="8" name="Picture 7" descr="A bar graph depicts the life expectancy in select countries comparing the rates from 1990 and 2023. For long description in Notes pane, press F6.">
            <a:extLst>
              <a:ext uri="{FF2B5EF4-FFF2-40B4-BE49-F238E27FC236}">
                <a16:creationId xmlns:a16="http://schemas.microsoft.com/office/drawing/2014/main" id="{47796973-0EAE-5C15-0B81-EADB1DE389DD}"/>
              </a:ext>
            </a:extLst>
          </p:cNvPr>
          <p:cNvPicPr>
            <a:picLocks noChangeAspect="1"/>
          </p:cNvPicPr>
          <p:nvPr/>
        </p:nvPicPr>
        <p:blipFill>
          <a:blip r:embed="rId3"/>
          <a:stretch>
            <a:fillRect/>
          </a:stretch>
        </p:blipFill>
        <p:spPr>
          <a:xfrm>
            <a:off x="2131101" y="1571571"/>
            <a:ext cx="4881799" cy="2771150"/>
          </a:xfrm>
          <a:prstGeom prst="rect">
            <a:avLst/>
          </a:prstGeom>
        </p:spPr>
      </p:pic>
      <p:sp>
        <p:nvSpPr>
          <p:cNvPr id="6" name="Content Placeholder 5"/>
          <p:cNvSpPr>
            <a:spLocks noGrp="1"/>
          </p:cNvSpPr>
          <p:nvPr>
            <p:ph sz="quarter" idx="15"/>
          </p:nvPr>
        </p:nvSpPr>
        <p:spPr>
          <a:xfrm>
            <a:off x="457200" y="4433163"/>
            <a:ext cx="8229600" cy="1809594"/>
          </a:xfrm>
        </p:spPr>
        <p:txBody>
          <a:bodyPr/>
          <a:lstStyle/>
          <a:p>
            <a:pPr marL="0" lvl="0" indent="0">
              <a:spcBef>
                <a:spcPts val="0"/>
              </a:spcBef>
              <a:buSzPts val="2200"/>
              <a:buNone/>
            </a:pPr>
            <a:r>
              <a:rPr lang="en-US" sz="1600" noProof="0" dirty="0"/>
              <a:t>Economic prosperity and health go hand in hand: richer nations can devote more resources to improving the health of their citizens, and healthier citizens are more productive.</a:t>
            </a:r>
          </a:p>
          <a:p>
            <a:pPr marL="0" lvl="0" indent="0">
              <a:buSzPts val="2200"/>
              <a:buNone/>
            </a:pPr>
            <a:r>
              <a:rPr lang="en-US" sz="1600" noProof="0" dirty="0"/>
              <a:t>While growth in real G</a:t>
            </a:r>
            <a:r>
              <a:rPr lang="en-US" sz="100" noProof="0" dirty="0"/>
              <a:t> </a:t>
            </a:r>
            <a:r>
              <a:rPr lang="en-US" sz="1600" noProof="0" dirty="0"/>
              <a:t>D</a:t>
            </a:r>
            <a:r>
              <a:rPr lang="en-US" sz="100" noProof="0" dirty="0"/>
              <a:t> </a:t>
            </a:r>
            <a:r>
              <a:rPr lang="en-US" sz="1600" noProof="0" dirty="0"/>
              <a:t>P per capita is an important measure of our improvement, another important measure is the increase in our lifespans. These have also increased markedly over the last century.</a:t>
            </a:r>
          </a:p>
        </p:txBody>
      </p:sp>
    </p:spTree>
    <p:extLst>
      <p:ext uri="{BB962C8B-B14F-4D97-AF65-F5344CB8AC3E}">
        <p14:creationId xmlns:p14="http://schemas.microsoft.com/office/powerpoint/2010/main" val="1750540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Apply the Concept: Economic Prosperity and Health </a:t>
            </a:r>
            <a:r>
              <a:rPr lang="en-US" sz="2000" b="0" noProof="0" dirty="0"/>
              <a:t>(2 of 2)</a:t>
            </a:r>
            <a:endParaRPr lang="en-US" sz="2000" noProof="0" dirty="0"/>
          </a:p>
        </p:txBody>
      </p:sp>
      <p:sp>
        <p:nvSpPr>
          <p:cNvPr id="6" name="Content Placeholder 5"/>
          <p:cNvSpPr>
            <a:spLocks noGrp="1"/>
          </p:cNvSpPr>
          <p:nvPr>
            <p:ph sz="quarter" idx="15"/>
          </p:nvPr>
        </p:nvSpPr>
        <p:spPr>
          <a:xfrm>
            <a:off x="457200" y="1558413"/>
            <a:ext cx="3580410" cy="4515010"/>
          </a:xfrm>
        </p:spPr>
        <p:txBody>
          <a:bodyPr/>
          <a:lstStyle/>
          <a:p>
            <a:pPr marL="0" lvl="0" indent="0">
              <a:buSzPts val="2200"/>
              <a:buNone/>
            </a:pPr>
            <a:r>
              <a:rPr lang="en-US" sz="2000" noProof="0" dirty="0"/>
              <a:t>Another good measure of our economic prosperity is the amount of time we can spend on leisure.</a:t>
            </a:r>
          </a:p>
          <a:p>
            <a:pPr marL="0" lvl="0" indent="0">
              <a:buSzPts val="2200"/>
              <a:buNone/>
            </a:pPr>
            <a:r>
              <a:rPr lang="en-US" sz="2000" noProof="0" dirty="0"/>
              <a:t>As our lifespan grows, we can spend more time on leisure; and also, as we grow more productive, we can devote less time to work, and hence more to leisure.</a:t>
            </a:r>
          </a:p>
          <a:p>
            <a:pPr marL="0" lvl="0" indent="0">
              <a:buSzPts val="2200"/>
              <a:buNone/>
            </a:pPr>
            <a:r>
              <a:rPr lang="en-US" sz="2000" noProof="0" dirty="0"/>
              <a:t>Nobel Prize-winner Robert </a:t>
            </a:r>
            <a:r>
              <a:rPr lang="en-US" sz="2000" noProof="0" dirty="0" err="1"/>
              <a:t>Fogel</a:t>
            </a:r>
            <a:r>
              <a:rPr lang="en-US" sz="2000" noProof="0" dirty="0"/>
              <a:t> predicts improvements will continue.</a:t>
            </a:r>
          </a:p>
        </p:txBody>
      </p:sp>
      <p:pic>
        <p:nvPicPr>
          <p:cNvPr id="3" name="Picture 2" descr="A graph depicts how United States citizens divide their time between 1880 and 2040. For long description in Notes pane, press F6."/>
          <p:cNvPicPr>
            <a:picLocks noChangeAspect="1"/>
          </p:cNvPicPr>
          <p:nvPr/>
        </p:nvPicPr>
        <p:blipFill>
          <a:blip r:embed="rId3"/>
          <a:stretch>
            <a:fillRect/>
          </a:stretch>
        </p:blipFill>
        <p:spPr>
          <a:xfrm>
            <a:off x="4370458" y="2378599"/>
            <a:ext cx="4316342" cy="2706859"/>
          </a:xfrm>
          <a:prstGeom prst="rect">
            <a:avLst/>
          </a:prstGeom>
        </p:spPr>
      </p:pic>
    </p:spTree>
    <p:extLst>
      <p:ext uri="{BB962C8B-B14F-4D97-AF65-F5344CB8AC3E}">
        <p14:creationId xmlns:p14="http://schemas.microsoft.com/office/powerpoint/2010/main" val="950902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Calculating Growth Rates</a:t>
            </a:r>
          </a:p>
        </p:txBody>
      </p:sp>
      <p:sp>
        <p:nvSpPr>
          <p:cNvPr id="3" name="Content Placeholder 2"/>
          <p:cNvSpPr>
            <a:spLocks noGrp="1"/>
          </p:cNvSpPr>
          <p:nvPr>
            <p:ph sz="quarter" idx="13"/>
          </p:nvPr>
        </p:nvSpPr>
        <p:spPr>
          <a:xfrm>
            <a:off x="457200" y="1554921"/>
            <a:ext cx="8232775" cy="2411438"/>
          </a:xfrm>
        </p:spPr>
        <p:txBody>
          <a:bodyPr/>
          <a:lstStyle/>
          <a:p>
            <a:pPr marL="0" lvl="0" indent="0">
              <a:buSzPts val="2200"/>
              <a:buNone/>
            </a:pPr>
            <a:r>
              <a:rPr lang="en-US" noProof="0" dirty="0"/>
              <a:t>The growth rate of an economic variable like real G</a:t>
            </a:r>
            <a:r>
              <a:rPr lang="en-US" sz="100" noProof="0" dirty="0"/>
              <a:t> </a:t>
            </a:r>
            <a:r>
              <a:rPr lang="en-US" noProof="0" dirty="0"/>
              <a:t>D</a:t>
            </a:r>
            <a:r>
              <a:rPr lang="en-US" sz="100" noProof="0" dirty="0"/>
              <a:t> </a:t>
            </a:r>
            <a:r>
              <a:rPr lang="en-US" noProof="0" dirty="0"/>
              <a:t>P or real G</a:t>
            </a:r>
            <a:r>
              <a:rPr lang="en-US" sz="100" noProof="0" dirty="0"/>
              <a:t> </a:t>
            </a:r>
            <a:r>
              <a:rPr lang="en-US" noProof="0" dirty="0"/>
              <a:t>D</a:t>
            </a:r>
            <a:r>
              <a:rPr lang="en-US" sz="100" noProof="0" dirty="0"/>
              <a:t> </a:t>
            </a:r>
            <a:r>
              <a:rPr lang="en-US" noProof="0" dirty="0"/>
              <a:t>P per capita is equal to the percentage change from one year to the next.</a:t>
            </a:r>
          </a:p>
          <a:p>
            <a:pPr marL="255600"/>
            <a:r>
              <a:rPr lang="en-US" noProof="0" dirty="0"/>
              <a:t>In 2021, Real G</a:t>
            </a:r>
            <a:r>
              <a:rPr lang="en-US" sz="100" noProof="0" dirty="0"/>
              <a:t> </a:t>
            </a:r>
            <a:r>
              <a:rPr lang="en-US" noProof="0" dirty="0"/>
              <a:t>D</a:t>
            </a:r>
            <a:r>
              <a:rPr lang="en-US" sz="100" noProof="0" dirty="0"/>
              <a:t> </a:t>
            </a:r>
            <a:r>
              <a:rPr lang="en-US" noProof="0" dirty="0"/>
              <a:t>P was $21.4 trillion</a:t>
            </a:r>
          </a:p>
          <a:p>
            <a:pPr marL="255600"/>
            <a:r>
              <a:rPr lang="en-US" noProof="0" dirty="0"/>
              <a:t>In 2022, Real G</a:t>
            </a:r>
            <a:r>
              <a:rPr lang="en-US" sz="100" noProof="0" dirty="0"/>
              <a:t> </a:t>
            </a:r>
            <a:r>
              <a:rPr lang="en-US" noProof="0" dirty="0"/>
              <a:t>D</a:t>
            </a:r>
            <a:r>
              <a:rPr lang="en-US" sz="100" noProof="0" dirty="0"/>
              <a:t> </a:t>
            </a:r>
            <a:r>
              <a:rPr lang="en-US" noProof="0" dirty="0"/>
              <a:t>P was $21.8 trillion</a:t>
            </a:r>
          </a:p>
        </p:txBody>
      </p:sp>
      <p:graphicFrame>
        <p:nvGraphicFramePr>
          <p:cNvPr id="5" name="Object 4" descr="left parenthesis start fraction $21.8 trillion minus $21.4 trillion over $21.4 trillion end fraction right parenthesis times 100 = 1.9%"/>
          <p:cNvGraphicFramePr>
            <a:graphicFrameLocks noChangeAspect="1"/>
          </p:cNvGraphicFramePr>
          <p:nvPr>
            <p:extLst>
              <p:ext uri="{D42A27DB-BD31-4B8C-83A1-F6EECF244321}">
                <p14:modId xmlns:p14="http://schemas.microsoft.com/office/powerpoint/2010/main" val="6405511"/>
              </p:ext>
            </p:extLst>
          </p:nvPr>
        </p:nvGraphicFramePr>
        <p:xfrm>
          <a:off x="1728104" y="4318137"/>
          <a:ext cx="5687792" cy="863326"/>
        </p:xfrm>
        <a:graphic>
          <a:graphicData uri="http://schemas.openxmlformats.org/presentationml/2006/ole">
            <mc:AlternateContent xmlns:mc="http://schemas.openxmlformats.org/markup-compatibility/2006">
              <mc:Choice xmlns:v="urn:schemas-microsoft-com:vml" Requires="v">
                <p:oleObj name="Equation" r:id="rId2" imgW="2844720" imgH="431640" progId="Equation.DSMT4">
                  <p:embed/>
                </p:oleObj>
              </mc:Choice>
              <mc:Fallback>
                <p:oleObj name="Equation" r:id="rId2" imgW="2844720" imgH="431640" progId="Equation.DSMT4">
                  <p:embed/>
                  <p:pic>
                    <p:nvPicPr>
                      <p:cNvPr id="5" name="Object 4" descr="left parenthesis start fraction $21.8 trillion minus $21.4 trillion over $21.4 trillion end fraction right parenthesis times 100 = 1.9%"/>
                      <p:cNvPicPr/>
                      <p:nvPr/>
                    </p:nvPicPr>
                    <p:blipFill>
                      <a:blip r:embed="rId3"/>
                      <a:stretch>
                        <a:fillRect/>
                      </a:stretch>
                    </p:blipFill>
                    <p:spPr>
                      <a:xfrm>
                        <a:off x="1728104" y="4318137"/>
                        <a:ext cx="5687792" cy="863326"/>
                      </a:xfrm>
                      <a:prstGeom prst="rect">
                        <a:avLst/>
                      </a:prstGeom>
                    </p:spPr>
                  </p:pic>
                </p:oleObj>
              </mc:Fallback>
            </mc:AlternateContent>
          </a:graphicData>
        </a:graphic>
      </p:graphicFrame>
    </p:spTree>
    <p:extLst>
      <p:ext uri="{BB962C8B-B14F-4D97-AF65-F5344CB8AC3E}">
        <p14:creationId xmlns:p14="http://schemas.microsoft.com/office/powerpoint/2010/main" val="1524767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6D90B95B22DD945BDFF45EB84A5E21C" ma:contentTypeVersion="11" ma:contentTypeDescription="Create a new document." ma:contentTypeScope="" ma:versionID="d64c759ff087fb2f361248d72b503ae0">
  <xsd:schema xmlns:xsd="http://www.w3.org/2001/XMLSchema" xmlns:xs="http://www.w3.org/2001/XMLSchema" xmlns:p="http://schemas.microsoft.com/office/2006/metadata/properties" xmlns:ns2="7c1bd8dc-4e40-424f-a15f-9ffcd522197f" xmlns:ns3="6125ffc9-2c56-435e-8267-1393444907b2" targetNamespace="http://schemas.microsoft.com/office/2006/metadata/properties" ma:root="true" ma:fieldsID="7322cfddf5e3a731f65b591fdc9947f5" ns2:_="" ns3:_="">
    <xsd:import namespace="7c1bd8dc-4e40-424f-a15f-9ffcd522197f"/>
    <xsd:import namespace="6125ffc9-2c56-435e-8267-1393444907b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1bd8dc-4e40-424f-a15f-9ffcd52219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125ffc9-2c56-435e-8267-1393444907b2"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C1781C-65EF-4616-840C-40C1120F07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1bd8dc-4e40-424f-a15f-9ffcd522197f"/>
    <ds:schemaRef ds:uri="6125ffc9-2c56-435e-8267-1393444907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DAE512C-91E7-4041-B816-96414F9A78FA}">
  <ds:schemaRefs>
    <ds:schemaRef ds:uri="7c1bd8dc-4e40-424f-a15f-9ffcd522197f"/>
    <ds:schemaRef ds:uri="http://schemas.microsoft.com/office/2006/documentManagement/types"/>
    <ds:schemaRef ds:uri="6125ffc9-2c56-435e-8267-1393444907b2"/>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A3C17739-4348-4B9D-ACF7-A0C4A63C76C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3151</TotalTime>
  <Words>6364</Words>
  <Application>Microsoft Office PowerPoint</Application>
  <PresentationFormat>On-screen Show (4:3)</PresentationFormat>
  <Paragraphs>419</Paragraphs>
  <Slides>48</Slides>
  <Notes>23</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48</vt:i4>
      </vt:variant>
    </vt:vector>
  </HeadingPairs>
  <TitlesOfParts>
    <vt:vector size="57" baseType="lpstr">
      <vt:lpstr>Verdana</vt:lpstr>
      <vt:lpstr>Times New Roman</vt:lpstr>
      <vt:lpstr>Noto Sans Symbols</vt:lpstr>
      <vt:lpstr>Arial</vt:lpstr>
      <vt:lpstr>Calibri</vt:lpstr>
      <vt:lpstr>Segoe UI</vt:lpstr>
      <vt:lpstr>USHE</vt:lpstr>
      <vt:lpstr>USHE_slide options</vt:lpstr>
      <vt:lpstr>Equation</vt:lpstr>
      <vt:lpstr>Macroeconomics</vt:lpstr>
      <vt:lpstr>Chapter Outline</vt:lpstr>
      <vt:lpstr>Gen Z Experience the iPhone, Snapchat, … and a Pandemic</vt:lpstr>
      <vt:lpstr>Obtaining Economic Growth</vt:lpstr>
      <vt:lpstr>10.1 Long-Run Economic Growth</vt:lpstr>
      <vt:lpstr>Figure 10.1 The Growth in Real G D P per Capita, 1900–2022</vt:lpstr>
      <vt:lpstr>Apply the Concept: Economic Prosperity and Health (1 of 2)</vt:lpstr>
      <vt:lpstr>Apply the Concept: Economic Prosperity and Health (2 of 2)</vt:lpstr>
      <vt:lpstr>Calculating Growth Rates</vt:lpstr>
      <vt:lpstr>Growth Rates over a Few Years</vt:lpstr>
      <vt:lpstr>Growth Rates over Longer Periods</vt:lpstr>
      <vt:lpstr>What Determines the Rate of Long-Run Growth?</vt:lpstr>
      <vt:lpstr>Factors Affecting Labor Productivity Growth (1 of 2)</vt:lpstr>
      <vt:lpstr>Factors Affecting Labor Productivity Growth (2 of 2)</vt:lpstr>
      <vt:lpstr>Apply the Concept: Can India Sustain Its Rapid Growth? (1 of 2)</vt:lpstr>
      <vt:lpstr>Apply the Concept: Can India Sustain Its Rapid Growth? (2 of 2)</vt:lpstr>
      <vt:lpstr>Potential G D P</vt:lpstr>
      <vt:lpstr>Figure 10.2 Actual and Potential G D P</vt:lpstr>
      <vt:lpstr>10.2 Saving, Investment, and the Financial System</vt:lpstr>
      <vt:lpstr>Financial Markets and Financial Intermediaries</vt:lpstr>
      <vt:lpstr>The Services the Financial System Provides</vt:lpstr>
      <vt:lpstr>The Macroeconomics of Savings and Investment</vt:lpstr>
      <vt:lpstr>Savings</vt:lpstr>
      <vt:lpstr>Savings Equals Investment</vt:lpstr>
      <vt:lpstr>The Market for Loanable Funds</vt:lpstr>
      <vt:lpstr>Figure 10.3 The Market for Loanable Funds</vt:lpstr>
      <vt:lpstr>Apply the Concept: Ebenezer Scrooge: Accidental Promoter of Economic Growth?</vt:lpstr>
      <vt:lpstr>Figure 10.4 An Increase in the Demand for Loanable Funds</vt:lpstr>
      <vt:lpstr>Figure 10.5 The Effect of a Budget Deficit on the Market for Loanable Funds</vt:lpstr>
      <vt:lpstr>How Important Is Crowding Out?</vt:lpstr>
      <vt:lpstr>Table 10.1 Summary of the Loanable Funds Model (1 of 2)</vt:lpstr>
      <vt:lpstr>Table 10.1 Summary of the Loanable Funds Model (2 of 2)</vt:lpstr>
      <vt:lpstr>10.3 The Business Cycle</vt:lpstr>
      <vt:lpstr>Figure 10.6 The Business Cycle (1 of 2)</vt:lpstr>
      <vt:lpstr>Figure 10.6 The Business Cycle (2 of 2)</vt:lpstr>
      <vt:lpstr>Table 10.2 The U.S. Business Cycle Since 1950 (1 of 2)</vt:lpstr>
      <vt:lpstr>Table 10.2 The U.S. Business Cycle Since 1950 (2 of 2)</vt:lpstr>
      <vt:lpstr>What Happens during the Business Cycle?</vt:lpstr>
      <vt:lpstr>The Effect of the Business Cycle on Inflation</vt:lpstr>
      <vt:lpstr>Figure 10.7 The Effect of Recessions on the Inflation Rate</vt:lpstr>
      <vt:lpstr>Figure 10.8 How Recessions Affect the Unemployment Rate</vt:lpstr>
      <vt:lpstr>Figure 10.9 The Effect of the Great Recession and the 2020 Covid-19 Recession on Younger Workers</vt:lpstr>
      <vt:lpstr>Apply the Concept: Why Can’t Economists Predict Recessions?</vt:lpstr>
      <vt:lpstr>Figure 10.10 Fluctuations in Real G D P, 1900–2022</vt:lpstr>
      <vt:lpstr>Table 10.3 Until 2007, the Business Cycle Had Become Milder</vt:lpstr>
      <vt:lpstr>Can the U.S. Economy Return to Stability?</vt:lpstr>
      <vt:lpstr>Explaining the Great Moderation</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Macroeconomics, Ninth Edition, Chapter 10, Economic Growth, the Financial System, and Business Cycles</dc:title>
  <dc:subject>Economics</dc:subject>
  <dc:creator>Hubbard/O'Brien</dc:creator>
  <cp:keywords>Macroeconomics</cp:keywords>
  <dc:description>Long description alt-text is inserted in the notes pane; Alt text for images/math equations within table cells have been placed behind the object intentionally to provide a better screen reader user experience.</dc:description>
  <cp:lastModifiedBy>Chiranjeevi Kumar</cp:lastModifiedBy>
  <cp:revision>927</cp:revision>
  <dcterms:modified xsi:type="dcterms:W3CDTF">2024-05-03T12:29:42Z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0x01010086D90B95B22DD945BDFF45EB84A5E21C</vt:lpwstr>
  </property>
</Properties>
</file>